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3" r:id="rId1"/>
  </p:sldMasterIdLst>
  <p:notesMasterIdLst>
    <p:notesMasterId r:id="rId16"/>
  </p:notesMasterIdLst>
  <p:sldIdLst>
    <p:sldId id="257" r:id="rId2"/>
    <p:sldId id="259" r:id="rId3"/>
    <p:sldId id="268" r:id="rId4"/>
    <p:sldId id="264" r:id="rId5"/>
    <p:sldId id="265" r:id="rId6"/>
    <p:sldId id="266" r:id="rId7"/>
    <p:sldId id="267" r:id="rId8"/>
    <p:sldId id="269" r:id="rId9"/>
    <p:sldId id="271" r:id="rId10"/>
    <p:sldId id="270" r:id="rId11"/>
    <p:sldId id="272" r:id="rId12"/>
    <p:sldId id="274" r:id="rId13"/>
    <p:sldId id="273" r:id="rId14"/>
    <p:sldId id="25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84"/>
    <a:srgbClr val="5FC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70" d="100"/>
          <a:sy n="70" d="100"/>
        </p:scale>
        <p:origin x="442" y="2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r>
              <a:rPr lang="en-GB" sz="2000" b="1">
                <a:solidFill>
                  <a:sysClr val="windowText" lastClr="000000"/>
                </a:solidFill>
              </a:rPr>
              <a:t>Facility Ownership( N=45)</a:t>
            </a:r>
          </a:p>
        </c:rich>
      </c:tx>
      <c:layout>
        <c:manualLayout>
          <c:xMode val="edge"/>
          <c:yMode val="edge"/>
          <c:x val="0.23939018829999339"/>
          <c:y val="2.3050456703558826E-2"/>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endParaRPr lang="en-KE"/>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7777777777777776E-2"/>
          <c:y val="0.17171296296296298"/>
          <c:w val="0.93888888888888888"/>
          <c:h val="0.6714577865266842"/>
        </c:manualLayout>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K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K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r>
              <a:rPr lang="en-US" sz="2000" b="1" dirty="0">
                <a:solidFill>
                  <a:sysClr val="windowText" lastClr="000000"/>
                </a:solidFill>
              </a:rPr>
              <a:t>Facility Level (N=45) </a:t>
            </a:r>
          </a:p>
        </c:rich>
      </c:tx>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endParaRPr lang="en-KE"/>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Sheet1!$AO$31</c:f>
              <c:strCache>
                <c:ptCount val="1"/>
                <c:pt idx="0">
                  <c:v>Percentage</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6C5-4910-983B-0D878749324C}"/>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A6C5-4910-983B-0D878749324C}"/>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A6C5-4910-983B-0D878749324C}"/>
              </c:ext>
            </c:extLst>
          </c:dPt>
          <c:dLbls>
            <c:dLbl>
              <c:idx val="0"/>
              <c:layout>
                <c:manualLayout>
                  <c:x val="-0.19866735647593309"/>
                  <c:y val="-9.2867715088980202E-2"/>
                </c:manualLayout>
              </c:layout>
              <c:tx>
                <c:rich>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fld id="{62A88648-37FA-4402-84EA-AFC6F7DF1338}" type="VALUE">
                      <a:rPr lang="en-US" sz="1800"/>
                      <a:pPr>
                        <a:defRPr sz="1800" b="1">
                          <a:solidFill>
                            <a:schemeClr val="bg1"/>
                          </a:solidFill>
                        </a:defRPr>
                      </a:pPr>
                      <a:t>[VALUE]</a:t>
                    </a:fld>
                    <a:r>
                      <a:rPr lang="en-US" sz="1800"/>
                      <a:t>%</a:t>
                    </a: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KE"/>
                </a:p>
              </c:txPr>
              <c:showLegendKey val="0"/>
              <c:showVal val="1"/>
              <c:showCatName val="0"/>
              <c:showSerName val="0"/>
              <c:showPercent val="0"/>
              <c:showBubbleSize val="0"/>
              <c:extLst>
                <c:ext xmlns:c15="http://schemas.microsoft.com/office/drawing/2012/chart" uri="{CE6537A1-D6FC-4f65-9D91-7224C49458BB}">
                  <c15:layout>
                    <c:manualLayout>
                      <c:w val="0.10449011072219243"/>
                      <c:h val="8.1712925882536175E-2"/>
                    </c:manualLayout>
                  </c15:layout>
                  <c15:dlblFieldTable/>
                  <c15:showDataLabelsRange val="0"/>
                </c:ext>
                <c:ext xmlns:c16="http://schemas.microsoft.com/office/drawing/2014/chart" uri="{C3380CC4-5D6E-409C-BE32-E72D297353CC}">
                  <c16:uniqueId val="{00000001-A6C5-4910-983B-0D878749324C}"/>
                </c:ext>
              </c:extLst>
            </c:dLbl>
            <c:dLbl>
              <c:idx val="1"/>
              <c:layout>
                <c:manualLayout>
                  <c:x val="0.21226783075793279"/>
                  <c:y val="-0.12450195838008801"/>
                </c:manualLayout>
              </c:layout>
              <c:tx>
                <c:rich>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fld id="{A849ED78-0257-45E0-B56B-6D105D890C56}" type="VALUE">
                      <a:rPr lang="en-US" sz="1800"/>
                      <a:pPr>
                        <a:defRPr sz="1800" b="1">
                          <a:solidFill>
                            <a:schemeClr val="bg1"/>
                          </a:solidFill>
                        </a:defRPr>
                      </a:pPr>
                      <a:t>[VALUE]</a:t>
                    </a:fld>
                    <a:r>
                      <a:rPr lang="en-US" sz="1800"/>
                      <a:t>%</a:t>
                    </a: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KE"/>
                </a:p>
              </c:txPr>
              <c:showLegendKey val="0"/>
              <c:showVal val="1"/>
              <c:showCatName val="0"/>
              <c:showSerName val="0"/>
              <c:showPercent val="0"/>
              <c:showBubbleSize val="0"/>
              <c:extLst>
                <c:ext xmlns:c15="http://schemas.microsoft.com/office/drawing/2012/chart" uri="{CE6537A1-D6FC-4f65-9D91-7224C49458BB}">
                  <c15:layout>
                    <c:manualLayout>
                      <c:w val="0.10322222222222222"/>
                      <c:h val="8.1712962962962959E-2"/>
                    </c:manualLayout>
                  </c15:layout>
                  <c15:dlblFieldTable/>
                  <c15:showDataLabelsRange val="0"/>
                </c:ext>
                <c:ext xmlns:c16="http://schemas.microsoft.com/office/drawing/2014/chart" uri="{C3380CC4-5D6E-409C-BE32-E72D297353CC}">
                  <c16:uniqueId val="{00000003-A6C5-4910-983B-0D878749324C}"/>
                </c:ext>
              </c:extLst>
            </c:dLbl>
            <c:dLbl>
              <c:idx val="2"/>
              <c:tx>
                <c:rich>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fld id="{53D68E7A-5C59-4342-B63D-A8D618CA66B9}" type="VALUE">
                      <a:rPr lang="en-US" sz="1800"/>
                      <a:pPr>
                        <a:defRPr sz="1800" b="1">
                          <a:solidFill>
                            <a:schemeClr val="bg1"/>
                          </a:solidFill>
                        </a:defRPr>
                      </a:pPr>
                      <a:t>[VALUE]</a:t>
                    </a:fld>
                    <a:r>
                      <a:rPr lang="en-US" sz="1800"/>
                      <a:t>%</a:t>
                    </a: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KE"/>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6C5-4910-983B-0D878749324C}"/>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KE"/>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Sheet1!$AN$32:$AN$34</c:f>
              <c:strCache>
                <c:ptCount val="3"/>
                <c:pt idx="0">
                  <c:v>Level 5</c:v>
                </c:pt>
                <c:pt idx="1">
                  <c:v>Level 4</c:v>
                </c:pt>
                <c:pt idx="2">
                  <c:v>Level 3</c:v>
                </c:pt>
              </c:strCache>
            </c:strRef>
          </c:cat>
          <c:val>
            <c:numRef>
              <c:f>Sheet1!$AO$32:$AO$34</c:f>
              <c:numCache>
                <c:formatCode>0</c:formatCode>
                <c:ptCount val="3"/>
                <c:pt idx="0">
                  <c:v>51.111111111111107</c:v>
                </c:pt>
                <c:pt idx="1">
                  <c:v>35.555555555555557</c:v>
                </c:pt>
                <c:pt idx="2">
                  <c:v>13.333333333333334</c:v>
                </c:pt>
              </c:numCache>
            </c:numRef>
          </c:val>
          <c:extLst>
            <c:ext xmlns:c16="http://schemas.microsoft.com/office/drawing/2014/chart" uri="{C3380CC4-5D6E-409C-BE32-E72D297353CC}">
              <c16:uniqueId val="{00000006-A6C5-4910-983B-0D878749324C}"/>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K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K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r>
              <a:rPr lang="en-GB" sz="2000" b="1" dirty="0">
                <a:solidFill>
                  <a:sysClr val="windowText" lastClr="000000"/>
                </a:solidFill>
              </a:rPr>
              <a:t> Core</a:t>
            </a:r>
            <a:r>
              <a:rPr lang="en-GB" sz="2000" b="1" baseline="0" dirty="0">
                <a:solidFill>
                  <a:sysClr val="windowText" lastClr="000000"/>
                </a:solidFill>
              </a:rPr>
              <a:t> component 1- </a:t>
            </a:r>
            <a:r>
              <a:rPr lang="en-GB" sz="2000" b="1" dirty="0">
                <a:solidFill>
                  <a:sysClr val="windowText" lastClr="000000"/>
                </a:solidFill>
              </a:rPr>
              <a:t>IPC program (N=45)</a:t>
            </a:r>
          </a:p>
        </c:rich>
      </c:tx>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endParaRPr lang="en-KE"/>
        </a:p>
      </c:txPr>
    </c:title>
    <c:autoTitleDeleted val="0"/>
    <c:plotArea>
      <c:layout>
        <c:manualLayout>
          <c:layoutTarget val="inner"/>
          <c:xMode val="edge"/>
          <c:yMode val="edge"/>
          <c:x val="0.34058555222149633"/>
          <c:y val="0.13934176319717592"/>
          <c:w val="0.62203672884145789"/>
          <c:h val="0.67755466892383265"/>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K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Sheet1!$AN$46:$AN$49</c:f>
              <c:strCache>
                <c:ptCount val="4"/>
                <c:pt idx="0">
                  <c:v>Availability of IPC committee</c:v>
                </c:pt>
                <c:pt idx="1">
                  <c:v>Availability of a full-time IPC professional </c:v>
                </c:pt>
                <c:pt idx="2">
                  <c:v>Availability of annual IPC work plan</c:v>
                </c:pt>
                <c:pt idx="3">
                  <c:v>Availability of dedicated budget</c:v>
                </c:pt>
              </c:strCache>
            </c:strRef>
          </c:cat>
          <c:val>
            <c:numRef>
              <c:f>Sheet1!$AO$46:$AO$49</c:f>
              <c:numCache>
                <c:formatCode>0%</c:formatCode>
                <c:ptCount val="4"/>
                <c:pt idx="0">
                  <c:v>0.93</c:v>
                </c:pt>
                <c:pt idx="1">
                  <c:v>0.31</c:v>
                </c:pt>
                <c:pt idx="2">
                  <c:v>0.27</c:v>
                </c:pt>
                <c:pt idx="3">
                  <c:v>0.09</c:v>
                </c:pt>
              </c:numCache>
            </c:numRef>
          </c:val>
          <c:extLst>
            <c:ext xmlns:c16="http://schemas.microsoft.com/office/drawing/2014/chart" uri="{C3380CC4-5D6E-409C-BE32-E72D297353CC}">
              <c16:uniqueId val="{00000000-29C5-4349-80B1-EEB3EAA17D5A}"/>
            </c:ext>
          </c:extLst>
        </c:ser>
        <c:dLbls>
          <c:showLegendKey val="0"/>
          <c:showVal val="0"/>
          <c:showCatName val="0"/>
          <c:showSerName val="0"/>
          <c:showPercent val="0"/>
          <c:showBubbleSize val="0"/>
        </c:dLbls>
        <c:gapWidth val="219"/>
        <c:axId val="176824912"/>
        <c:axId val="176827792"/>
      </c:barChart>
      <c:catAx>
        <c:axId val="1768249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mn-lt"/>
                <a:ea typeface="+mn-ea"/>
                <a:cs typeface="+mn-cs"/>
              </a:defRPr>
            </a:pPr>
            <a:endParaRPr lang="en-KE"/>
          </a:p>
        </c:txPr>
        <c:crossAx val="176827792"/>
        <c:crosses val="autoZero"/>
        <c:auto val="1"/>
        <c:lblAlgn val="ctr"/>
        <c:lblOffset val="100"/>
        <c:noMultiLvlLbl val="0"/>
      </c:catAx>
      <c:valAx>
        <c:axId val="17682779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r>
                  <a:rPr lang="en-GB" sz="1400" b="1">
                    <a:solidFill>
                      <a:sysClr val="windowText" lastClr="000000"/>
                    </a:solidFill>
                  </a:rPr>
                  <a:t>Pecentage</a:t>
                </a:r>
                <a:r>
                  <a:rPr lang="en-GB" sz="1400" b="1" baseline="0">
                    <a:solidFill>
                      <a:sysClr val="windowText" lastClr="000000"/>
                    </a:solidFill>
                  </a:rPr>
                  <a:t> of facilites</a:t>
                </a:r>
                <a:endParaRPr lang="en-GB" sz="1400" b="1">
                  <a:solidFill>
                    <a:sysClr val="windowText" lastClr="000000"/>
                  </a:solidFill>
                </a:endParaRPr>
              </a:p>
            </c:rich>
          </c:tx>
          <c:layout>
            <c:manualLayout>
              <c:xMode val="edge"/>
              <c:yMode val="edge"/>
              <c:x val="0.58298327709036368"/>
              <c:y val="0.9390171262838720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GB"/>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KE"/>
          </a:p>
        </c:txPr>
        <c:crossAx val="176824912"/>
        <c:crosses val="autoZero"/>
        <c:crossBetween val="between"/>
        <c:majorUnit val="0.2"/>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ysClr val="window" lastClr="FFFFFF">
          <a:lumMod val="85000"/>
        </a:sysClr>
      </a:solidFill>
    </a:ln>
    <a:effectLst/>
  </c:spPr>
  <c:txPr>
    <a:bodyPr/>
    <a:lstStyle/>
    <a:p>
      <a:pPr>
        <a:defRPr/>
      </a:pPr>
      <a:endParaRPr lang="en-KE"/>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r>
              <a:rPr lang="en-US" sz="1800" b="1" dirty="0">
                <a:solidFill>
                  <a:sysClr val="windowText" lastClr="000000"/>
                </a:solidFill>
              </a:rPr>
              <a:t>Core component 2 - Availability of guidelines (N=45)</a:t>
            </a:r>
          </a:p>
        </c:rich>
      </c:tx>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endParaRPr lang="en-KE"/>
        </a:p>
      </c:txPr>
    </c:title>
    <c:autoTitleDeleted val="0"/>
    <c:plotArea>
      <c:layout>
        <c:manualLayout>
          <c:layoutTarget val="inner"/>
          <c:xMode val="edge"/>
          <c:yMode val="edge"/>
          <c:x val="0.47433821161189532"/>
          <c:y val="0.10374764560651395"/>
          <c:w val="0.49883067831928052"/>
          <c:h val="0.76066556305181554"/>
        </c:manualLayout>
      </c:layout>
      <c:barChart>
        <c:barDir val="bar"/>
        <c:grouping val="clustered"/>
        <c:varyColors val="0"/>
        <c:ser>
          <c:idx val="0"/>
          <c:order val="0"/>
          <c:tx>
            <c:strRef>
              <c:f>Sheet1!$AO$67</c:f>
              <c:strCache>
                <c:ptCount val="1"/>
                <c:pt idx="0">
                  <c:v>% of facilities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K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Sheet1!$AN$68:$AN$77</c:f>
              <c:strCache>
                <c:ptCount val="10"/>
                <c:pt idx="0">
                  <c:v>Hand hygiene </c:v>
                </c:pt>
                <c:pt idx="1">
                  <c:v>Waste management </c:v>
                </c:pt>
                <c:pt idx="2">
                  <c:v>Environmental cleaning and disinfection</c:v>
                </c:pt>
                <c:pt idx="3">
                  <c:v>Prevention of surgical site infection </c:v>
                </c:pt>
                <c:pt idx="4">
                  <c:v>Reprocessing of medical devices </c:v>
                </c:pt>
                <c:pt idx="5">
                  <c:v>Injection safety guidelines</c:v>
                </c:pt>
                <c:pt idx="6">
                  <c:v>Prevention of catheter-associated bloodstream infection </c:v>
                </c:pt>
                <c:pt idx="7">
                  <c:v>Prevention of catheter associated urinary tract infection </c:v>
                </c:pt>
                <c:pt idx="8">
                  <c:v>Prevention of ventilator-associated pneumonia</c:v>
                </c:pt>
                <c:pt idx="9">
                  <c:v>Prevention of transmission of multidrug-resistant pathogens</c:v>
                </c:pt>
              </c:strCache>
            </c:strRef>
          </c:cat>
          <c:val>
            <c:numRef>
              <c:f>Sheet1!$AO$68:$AO$77</c:f>
              <c:numCache>
                <c:formatCode>0%</c:formatCode>
                <c:ptCount val="10"/>
                <c:pt idx="0">
                  <c:v>0.8</c:v>
                </c:pt>
                <c:pt idx="1">
                  <c:v>0.69</c:v>
                </c:pt>
                <c:pt idx="2">
                  <c:v>0.56000000000000005</c:v>
                </c:pt>
                <c:pt idx="3">
                  <c:v>0.4</c:v>
                </c:pt>
                <c:pt idx="4">
                  <c:v>0.4</c:v>
                </c:pt>
                <c:pt idx="5">
                  <c:v>0.38</c:v>
                </c:pt>
                <c:pt idx="6">
                  <c:v>0.24</c:v>
                </c:pt>
                <c:pt idx="7">
                  <c:v>0.24</c:v>
                </c:pt>
                <c:pt idx="8">
                  <c:v>0.24</c:v>
                </c:pt>
                <c:pt idx="9">
                  <c:v>0.24</c:v>
                </c:pt>
              </c:numCache>
            </c:numRef>
          </c:val>
          <c:extLst>
            <c:ext xmlns:c16="http://schemas.microsoft.com/office/drawing/2014/chart" uri="{C3380CC4-5D6E-409C-BE32-E72D297353CC}">
              <c16:uniqueId val="{00000000-E83C-4AB2-B7E7-6FE6E9145E0B}"/>
            </c:ext>
          </c:extLst>
        </c:ser>
        <c:dLbls>
          <c:showLegendKey val="0"/>
          <c:showVal val="0"/>
          <c:showCatName val="0"/>
          <c:showSerName val="0"/>
          <c:showPercent val="0"/>
          <c:showBubbleSize val="0"/>
        </c:dLbls>
        <c:gapWidth val="182"/>
        <c:axId val="1990356784"/>
        <c:axId val="1990357264"/>
      </c:barChart>
      <c:catAx>
        <c:axId val="1990356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KE"/>
          </a:p>
        </c:txPr>
        <c:crossAx val="1990357264"/>
        <c:crosses val="autoZero"/>
        <c:auto val="1"/>
        <c:lblAlgn val="ctr"/>
        <c:lblOffset val="100"/>
        <c:noMultiLvlLbl val="0"/>
      </c:catAx>
      <c:valAx>
        <c:axId val="1990357264"/>
        <c:scaling>
          <c:orientation val="minMax"/>
          <c:max val="1"/>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r>
                  <a:rPr lang="en-US" sz="1400" b="1">
                    <a:solidFill>
                      <a:sysClr val="windowText" lastClr="000000"/>
                    </a:solidFill>
                  </a:rPr>
                  <a:t>Percentage</a:t>
                </a:r>
                <a:r>
                  <a:rPr lang="en-US" sz="1400" b="1" baseline="0">
                    <a:solidFill>
                      <a:sysClr val="windowText" lastClr="000000"/>
                    </a:solidFill>
                  </a:rPr>
                  <a:t> of facilities</a:t>
                </a:r>
                <a:endParaRPr lang="en-US" sz="1400" b="1">
                  <a:solidFill>
                    <a:sysClr val="windowText" lastClr="000000"/>
                  </a:solidFill>
                </a:endParaRPr>
              </a:p>
            </c:rich>
          </c:tx>
          <c:layout>
            <c:manualLayout>
              <c:xMode val="edge"/>
              <c:yMode val="edge"/>
              <c:x val="0.5982069822917665"/>
              <c:y val="0.9468076613047902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KE"/>
          </a:p>
        </c:txPr>
        <c:crossAx val="1990356784"/>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en-K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658DFE-2E42-43CF-9853-647A6C90BBE5}" type="datetimeFigureOut">
              <a:rPr lang="LID4096" smtClean="0"/>
              <a:t>09/14/2025</a:t>
            </a:fld>
            <a:endParaRPr lang="LID4096"/>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B2A182-1905-4E68-9834-91F7DAD6A9DE}" type="slidenum">
              <a:rPr lang="LID4096" smtClean="0"/>
              <a:t>‹#›</a:t>
            </a:fld>
            <a:endParaRPr lang="LID4096"/>
          </a:p>
        </p:txBody>
      </p:sp>
    </p:spTree>
    <p:extLst>
      <p:ext uri="{BB962C8B-B14F-4D97-AF65-F5344CB8AC3E}">
        <p14:creationId xmlns:p14="http://schemas.microsoft.com/office/powerpoint/2010/main" val="1765528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E" dirty="0"/>
          </a:p>
        </p:txBody>
      </p:sp>
      <p:sp>
        <p:nvSpPr>
          <p:cNvPr id="4" name="Slide Number Placeholder 3"/>
          <p:cNvSpPr>
            <a:spLocks noGrp="1"/>
          </p:cNvSpPr>
          <p:nvPr>
            <p:ph type="sldNum" sz="quarter" idx="5"/>
          </p:nvPr>
        </p:nvSpPr>
        <p:spPr/>
        <p:txBody>
          <a:bodyPr/>
          <a:lstStyle/>
          <a:p>
            <a:fld id="{F1B2A182-1905-4E68-9834-91F7DAD6A9DE}" type="slidenum">
              <a:rPr lang="LID4096" smtClean="0"/>
              <a:t>2</a:t>
            </a:fld>
            <a:endParaRPr lang="LID4096"/>
          </a:p>
        </p:txBody>
      </p:sp>
    </p:spTree>
    <p:extLst>
      <p:ext uri="{BB962C8B-B14F-4D97-AF65-F5344CB8AC3E}">
        <p14:creationId xmlns:p14="http://schemas.microsoft.com/office/powerpoint/2010/main" val="204520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E" dirty="0"/>
          </a:p>
        </p:txBody>
      </p:sp>
      <p:sp>
        <p:nvSpPr>
          <p:cNvPr id="4" name="Slide Number Placeholder 3"/>
          <p:cNvSpPr>
            <a:spLocks noGrp="1"/>
          </p:cNvSpPr>
          <p:nvPr>
            <p:ph type="sldNum" sz="quarter" idx="5"/>
          </p:nvPr>
        </p:nvSpPr>
        <p:spPr/>
        <p:txBody>
          <a:bodyPr/>
          <a:lstStyle/>
          <a:p>
            <a:fld id="{F1B2A182-1905-4E68-9834-91F7DAD6A9DE}" type="slidenum">
              <a:rPr lang="LID4096" smtClean="0"/>
              <a:t>7</a:t>
            </a:fld>
            <a:endParaRPr lang="LID4096"/>
          </a:p>
        </p:txBody>
      </p:sp>
    </p:spTree>
    <p:extLst>
      <p:ext uri="{BB962C8B-B14F-4D97-AF65-F5344CB8AC3E}">
        <p14:creationId xmlns:p14="http://schemas.microsoft.com/office/powerpoint/2010/main" val="324247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54518-B5F6-8CA9-F532-7D5E55E0C0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09FCB6-4EC3-7F6F-14A3-CD5F1BE5C8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AF51F7-2E49-0C19-856F-80846498822B}"/>
              </a:ext>
            </a:extLst>
          </p:cNvPr>
          <p:cNvSpPr>
            <a:spLocks noGrp="1"/>
          </p:cNvSpPr>
          <p:nvPr>
            <p:ph type="body" idx="1"/>
          </p:nvPr>
        </p:nvSpPr>
        <p:spPr/>
        <p:txBody>
          <a:bodyPr/>
          <a:lstStyle/>
          <a:p>
            <a:endParaRPr lang="en-KE" dirty="0"/>
          </a:p>
        </p:txBody>
      </p:sp>
      <p:sp>
        <p:nvSpPr>
          <p:cNvPr id="4" name="Slide Number Placeholder 3">
            <a:extLst>
              <a:ext uri="{FF2B5EF4-FFF2-40B4-BE49-F238E27FC236}">
                <a16:creationId xmlns:a16="http://schemas.microsoft.com/office/drawing/2014/main" id="{AA75B0F6-C165-BF03-2132-754F7E18DF16}"/>
              </a:ext>
            </a:extLst>
          </p:cNvPr>
          <p:cNvSpPr>
            <a:spLocks noGrp="1"/>
          </p:cNvSpPr>
          <p:nvPr>
            <p:ph type="sldNum" sz="quarter" idx="5"/>
          </p:nvPr>
        </p:nvSpPr>
        <p:spPr/>
        <p:txBody>
          <a:bodyPr/>
          <a:lstStyle/>
          <a:p>
            <a:fld id="{F1B2A182-1905-4E68-9834-91F7DAD6A9DE}" type="slidenum">
              <a:rPr lang="LID4096" smtClean="0"/>
              <a:t>8</a:t>
            </a:fld>
            <a:endParaRPr lang="LID4096"/>
          </a:p>
        </p:txBody>
      </p:sp>
    </p:spTree>
    <p:extLst>
      <p:ext uri="{BB962C8B-B14F-4D97-AF65-F5344CB8AC3E}">
        <p14:creationId xmlns:p14="http://schemas.microsoft.com/office/powerpoint/2010/main" val="2328016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E8435B-97FE-1AE4-4A09-A4310672CE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4B5797-5D32-C0D6-32D7-D21DA39DDA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E9E08DE-EED7-AD17-282A-BD617EEAB3B0}"/>
              </a:ext>
            </a:extLst>
          </p:cNvPr>
          <p:cNvSpPr>
            <a:spLocks noGrp="1"/>
          </p:cNvSpPr>
          <p:nvPr>
            <p:ph type="body" idx="1"/>
          </p:nvPr>
        </p:nvSpPr>
        <p:spPr/>
        <p:txBody>
          <a:bodyPr/>
          <a:lstStyle/>
          <a:p>
            <a:endParaRPr lang="en-KE" dirty="0"/>
          </a:p>
        </p:txBody>
      </p:sp>
      <p:sp>
        <p:nvSpPr>
          <p:cNvPr id="4" name="Slide Number Placeholder 3">
            <a:extLst>
              <a:ext uri="{FF2B5EF4-FFF2-40B4-BE49-F238E27FC236}">
                <a16:creationId xmlns:a16="http://schemas.microsoft.com/office/drawing/2014/main" id="{87ADB1FE-7126-B248-0126-6CD041F7CB3F}"/>
              </a:ext>
            </a:extLst>
          </p:cNvPr>
          <p:cNvSpPr>
            <a:spLocks noGrp="1"/>
          </p:cNvSpPr>
          <p:nvPr>
            <p:ph type="sldNum" sz="quarter" idx="5"/>
          </p:nvPr>
        </p:nvSpPr>
        <p:spPr/>
        <p:txBody>
          <a:bodyPr/>
          <a:lstStyle/>
          <a:p>
            <a:fld id="{F1B2A182-1905-4E68-9834-91F7DAD6A9DE}" type="slidenum">
              <a:rPr lang="LID4096" smtClean="0"/>
              <a:t>9</a:t>
            </a:fld>
            <a:endParaRPr lang="LID4096"/>
          </a:p>
        </p:txBody>
      </p:sp>
    </p:spTree>
    <p:extLst>
      <p:ext uri="{BB962C8B-B14F-4D97-AF65-F5344CB8AC3E}">
        <p14:creationId xmlns:p14="http://schemas.microsoft.com/office/powerpoint/2010/main" val="1045229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D58729-0881-EC7C-4C19-08AB7423E2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23C4B8-C292-5D4E-55D9-5DD85B650F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6C9E32-B2B2-7A31-353E-B2ADE74B88EE}"/>
              </a:ext>
            </a:extLst>
          </p:cNvPr>
          <p:cNvSpPr>
            <a:spLocks noGrp="1"/>
          </p:cNvSpPr>
          <p:nvPr>
            <p:ph type="body" idx="1"/>
          </p:nvPr>
        </p:nvSpPr>
        <p:spPr/>
        <p:txBody>
          <a:bodyPr/>
          <a:lstStyle/>
          <a:p>
            <a:endParaRPr lang="en-KE" dirty="0"/>
          </a:p>
        </p:txBody>
      </p:sp>
      <p:sp>
        <p:nvSpPr>
          <p:cNvPr id="4" name="Slide Number Placeholder 3">
            <a:extLst>
              <a:ext uri="{FF2B5EF4-FFF2-40B4-BE49-F238E27FC236}">
                <a16:creationId xmlns:a16="http://schemas.microsoft.com/office/drawing/2014/main" id="{1BA7B40D-9F13-E024-1338-7E949F2412B3}"/>
              </a:ext>
            </a:extLst>
          </p:cNvPr>
          <p:cNvSpPr>
            <a:spLocks noGrp="1"/>
          </p:cNvSpPr>
          <p:nvPr>
            <p:ph type="sldNum" sz="quarter" idx="5"/>
          </p:nvPr>
        </p:nvSpPr>
        <p:spPr/>
        <p:txBody>
          <a:bodyPr/>
          <a:lstStyle/>
          <a:p>
            <a:fld id="{F1B2A182-1905-4E68-9834-91F7DAD6A9DE}" type="slidenum">
              <a:rPr lang="LID4096" smtClean="0"/>
              <a:t>10</a:t>
            </a:fld>
            <a:endParaRPr lang="LID4096"/>
          </a:p>
        </p:txBody>
      </p:sp>
    </p:spTree>
    <p:extLst>
      <p:ext uri="{BB962C8B-B14F-4D97-AF65-F5344CB8AC3E}">
        <p14:creationId xmlns:p14="http://schemas.microsoft.com/office/powerpoint/2010/main" val="916162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1D13B-32A9-CFF5-6782-B489373E21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CB03BF-1E6F-534B-BA92-6829A11DE6A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6C1B86-9A51-F278-7E9F-EDCBCD77AC93}"/>
              </a:ext>
            </a:extLst>
          </p:cNvPr>
          <p:cNvSpPr>
            <a:spLocks noGrp="1"/>
          </p:cNvSpPr>
          <p:nvPr>
            <p:ph type="body" idx="1"/>
          </p:nvPr>
        </p:nvSpPr>
        <p:spPr/>
        <p:txBody>
          <a:bodyPr/>
          <a:lstStyle/>
          <a:p>
            <a:endParaRPr lang="en-KE" dirty="0"/>
          </a:p>
        </p:txBody>
      </p:sp>
      <p:sp>
        <p:nvSpPr>
          <p:cNvPr id="4" name="Slide Number Placeholder 3">
            <a:extLst>
              <a:ext uri="{FF2B5EF4-FFF2-40B4-BE49-F238E27FC236}">
                <a16:creationId xmlns:a16="http://schemas.microsoft.com/office/drawing/2014/main" id="{E5D07469-887A-405B-94DD-D58DC7A04B33}"/>
              </a:ext>
            </a:extLst>
          </p:cNvPr>
          <p:cNvSpPr>
            <a:spLocks noGrp="1"/>
          </p:cNvSpPr>
          <p:nvPr>
            <p:ph type="sldNum" sz="quarter" idx="5"/>
          </p:nvPr>
        </p:nvSpPr>
        <p:spPr/>
        <p:txBody>
          <a:bodyPr/>
          <a:lstStyle/>
          <a:p>
            <a:fld id="{F1B2A182-1905-4E68-9834-91F7DAD6A9DE}" type="slidenum">
              <a:rPr lang="LID4096" smtClean="0"/>
              <a:t>11</a:t>
            </a:fld>
            <a:endParaRPr lang="LID4096"/>
          </a:p>
        </p:txBody>
      </p:sp>
    </p:spTree>
    <p:extLst>
      <p:ext uri="{BB962C8B-B14F-4D97-AF65-F5344CB8AC3E}">
        <p14:creationId xmlns:p14="http://schemas.microsoft.com/office/powerpoint/2010/main" val="2275010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EB2821-FBC9-C2FD-9A65-DFB939814D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AE368B-F34D-FFEE-DC11-D876246C52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0CCA75-7CA5-1450-3B71-6A1483D501D3}"/>
              </a:ext>
            </a:extLst>
          </p:cNvPr>
          <p:cNvSpPr>
            <a:spLocks noGrp="1"/>
          </p:cNvSpPr>
          <p:nvPr>
            <p:ph type="body" idx="1"/>
          </p:nvPr>
        </p:nvSpPr>
        <p:spPr/>
        <p:txBody>
          <a:bodyPr/>
          <a:lstStyle/>
          <a:p>
            <a:endParaRPr lang="en-KE" dirty="0"/>
          </a:p>
        </p:txBody>
      </p:sp>
      <p:sp>
        <p:nvSpPr>
          <p:cNvPr id="4" name="Slide Number Placeholder 3">
            <a:extLst>
              <a:ext uri="{FF2B5EF4-FFF2-40B4-BE49-F238E27FC236}">
                <a16:creationId xmlns:a16="http://schemas.microsoft.com/office/drawing/2014/main" id="{4306F920-83AC-C138-BABC-5485D44930D2}"/>
              </a:ext>
            </a:extLst>
          </p:cNvPr>
          <p:cNvSpPr>
            <a:spLocks noGrp="1"/>
          </p:cNvSpPr>
          <p:nvPr>
            <p:ph type="sldNum" sz="quarter" idx="5"/>
          </p:nvPr>
        </p:nvSpPr>
        <p:spPr/>
        <p:txBody>
          <a:bodyPr/>
          <a:lstStyle/>
          <a:p>
            <a:fld id="{F1B2A182-1905-4E68-9834-91F7DAD6A9DE}" type="slidenum">
              <a:rPr lang="LID4096" smtClean="0"/>
              <a:t>12</a:t>
            </a:fld>
            <a:endParaRPr lang="LID4096"/>
          </a:p>
        </p:txBody>
      </p:sp>
    </p:spTree>
    <p:extLst>
      <p:ext uri="{BB962C8B-B14F-4D97-AF65-F5344CB8AC3E}">
        <p14:creationId xmlns:p14="http://schemas.microsoft.com/office/powerpoint/2010/main" val="395593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3411C1-1A09-5D71-4252-CE43F30D34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041EF1-8D55-67C3-974A-774BA25CE0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5E00B7-02D8-DD9E-3550-BBC298CEF1B8}"/>
              </a:ext>
            </a:extLst>
          </p:cNvPr>
          <p:cNvSpPr>
            <a:spLocks noGrp="1"/>
          </p:cNvSpPr>
          <p:nvPr>
            <p:ph type="body" idx="1"/>
          </p:nvPr>
        </p:nvSpPr>
        <p:spPr/>
        <p:txBody>
          <a:bodyPr/>
          <a:lstStyle/>
          <a:p>
            <a:endParaRPr lang="en-KE" dirty="0"/>
          </a:p>
        </p:txBody>
      </p:sp>
      <p:sp>
        <p:nvSpPr>
          <p:cNvPr id="4" name="Slide Number Placeholder 3">
            <a:extLst>
              <a:ext uri="{FF2B5EF4-FFF2-40B4-BE49-F238E27FC236}">
                <a16:creationId xmlns:a16="http://schemas.microsoft.com/office/drawing/2014/main" id="{524FF3DF-E554-5AF3-C948-B37B71F1E738}"/>
              </a:ext>
            </a:extLst>
          </p:cNvPr>
          <p:cNvSpPr>
            <a:spLocks noGrp="1"/>
          </p:cNvSpPr>
          <p:nvPr>
            <p:ph type="sldNum" sz="quarter" idx="5"/>
          </p:nvPr>
        </p:nvSpPr>
        <p:spPr/>
        <p:txBody>
          <a:bodyPr/>
          <a:lstStyle/>
          <a:p>
            <a:fld id="{F1B2A182-1905-4E68-9834-91F7DAD6A9DE}" type="slidenum">
              <a:rPr lang="LID4096" smtClean="0"/>
              <a:t>13</a:t>
            </a:fld>
            <a:endParaRPr lang="LID4096"/>
          </a:p>
        </p:txBody>
      </p:sp>
    </p:spTree>
    <p:extLst>
      <p:ext uri="{BB962C8B-B14F-4D97-AF65-F5344CB8AC3E}">
        <p14:creationId xmlns:p14="http://schemas.microsoft.com/office/powerpoint/2010/main" val="981415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D8AB70-D3ED-4281-B6A9-15666115E052}"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39819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812962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619091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7090807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0289489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1AD1EE-ADBF-4689-B862-4B60D3FEEBB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863281423"/>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6CE63-2925-47E9-8148-ED56DB7B752E}"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593889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E6ED08-5519-4064-861B-63648B036C6D}"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4775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0295EE-8216-4953-A17A-4F5DA22E5560}"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309567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5CBA7-2AB1-41A0-8A95-EF474F0F156C}" type="datetime1">
              <a:rPr lang="LID4096" smtClean="0"/>
              <a:t>09/14/2025</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5156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EB4315-B90D-4CA6-9127-F79739044021}" type="datetime1">
              <a:rPr lang="LID4096" smtClean="0"/>
              <a:t>09/14/2025</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523795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B44950-9D66-4094-83AD-543D00588B8F}" type="datetime1">
              <a:rPr lang="LID4096" smtClean="0"/>
              <a:t>09/14/2025</a:t>
            </a:fld>
            <a:endParaRPr lang="LID4096"/>
          </a:p>
        </p:txBody>
      </p:sp>
      <p:sp>
        <p:nvSpPr>
          <p:cNvPr id="8" name="Footer Placeholder 7"/>
          <p:cNvSpPr>
            <a:spLocks noGrp="1"/>
          </p:cNvSpPr>
          <p:nvPr>
            <p:ph type="ftr" sz="quarter" idx="11"/>
          </p:nvPr>
        </p:nvSpPr>
        <p:spPr/>
        <p:txBody>
          <a:bodyPr/>
          <a:lstStyle/>
          <a:p>
            <a:endParaRPr lang="LID4096"/>
          </a:p>
        </p:txBody>
      </p:sp>
      <p:sp>
        <p:nvSpPr>
          <p:cNvPr id="9" name="Slide Number Placeholder 8"/>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4211403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3C6EE6-00BC-4182-89CF-0FE8B18094D8}" type="datetime1">
              <a:rPr lang="LID4096" smtClean="0"/>
              <a:t>09/14/2025</a:t>
            </a:fld>
            <a:endParaRPr lang="LID4096"/>
          </a:p>
        </p:txBody>
      </p:sp>
      <p:sp>
        <p:nvSpPr>
          <p:cNvPr id="4" name="Footer Placeholder 3"/>
          <p:cNvSpPr>
            <a:spLocks noGrp="1"/>
          </p:cNvSpPr>
          <p:nvPr>
            <p:ph type="ftr" sz="quarter" idx="11"/>
          </p:nvPr>
        </p:nvSpPr>
        <p:spPr/>
        <p:txBody>
          <a:bodyPr/>
          <a:lstStyle/>
          <a:p>
            <a:endParaRPr lang="LID4096"/>
          </a:p>
        </p:txBody>
      </p:sp>
      <p:sp>
        <p:nvSpPr>
          <p:cNvPr id="5" name="Slide Number Placeholder 4"/>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231905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4BD05-B17B-4094-87CC-7F8425C00083}" type="datetime1">
              <a:rPr lang="LID4096" smtClean="0"/>
              <a:t>09/14/2025</a:t>
            </a:fld>
            <a:endParaRPr lang="LID4096"/>
          </a:p>
        </p:txBody>
      </p:sp>
      <p:sp>
        <p:nvSpPr>
          <p:cNvPr id="3" name="Footer Placeholder 2"/>
          <p:cNvSpPr>
            <a:spLocks noGrp="1"/>
          </p:cNvSpPr>
          <p:nvPr>
            <p:ph type="ftr" sz="quarter" idx="11"/>
          </p:nvPr>
        </p:nvSpPr>
        <p:spPr/>
        <p:txBody>
          <a:bodyPr/>
          <a:lstStyle/>
          <a:p>
            <a:endParaRPr lang="LID4096"/>
          </a:p>
        </p:txBody>
      </p:sp>
      <p:sp>
        <p:nvSpPr>
          <p:cNvPr id="4" name="Slide Number Placeholder 3"/>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2212371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73DC37-B767-4BE5-B161-18DD5F0A442D}" type="datetime1">
              <a:rPr lang="LID4096" smtClean="0"/>
              <a:t>09/14/2025</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Tree>
    <p:extLst>
      <p:ext uri="{BB962C8B-B14F-4D97-AF65-F5344CB8AC3E}">
        <p14:creationId xmlns:p14="http://schemas.microsoft.com/office/powerpoint/2010/main" val="181579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E0D0C9AF-4D20-49D8-81AA-701CE21054A6}" type="slidenum">
              <a:rPr lang="LID4096" smtClean="0"/>
              <a:t>‹#›</a:t>
            </a:fld>
            <a:endParaRPr lang="LID4096"/>
          </a:p>
        </p:txBody>
      </p:sp>
      <p:sp>
        <p:nvSpPr>
          <p:cNvPr id="5" name="Date Placeholder 4"/>
          <p:cNvSpPr>
            <a:spLocks noGrp="1"/>
          </p:cNvSpPr>
          <p:nvPr>
            <p:ph type="dt" sz="half" idx="10"/>
          </p:nvPr>
        </p:nvSpPr>
        <p:spPr/>
        <p:txBody>
          <a:bodyPr/>
          <a:lstStyle/>
          <a:p>
            <a:fld id="{60F0B680-CD22-438A-813E-90B26DBD96CF}" type="datetime1">
              <a:rPr lang="LID4096" smtClean="0"/>
              <a:t>09/14/2025</a:t>
            </a:fld>
            <a:endParaRPr lang="LID4096"/>
          </a:p>
        </p:txBody>
      </p:sp>
    </p:spTree>
    <p:extLst>
      <p:ext uri="{BB962C8B-B14F-4D97-AF65-F5344CB8AC3E}">
        <p14:creationId xmlns:p14="http://schemas.microsoft.com/office/powerpoint/2010/main" val="176393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51AD1EE-ADBF-4689-B862-4B60D3FEEBBC}" type="datetime1">
              <a:rPr lang="LID4096" smtClean="0"/>
              <a:t>09/14/2025</a:t>
            </a:fld>
            <a:endParaRPr lang="LID4096"/>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ID4096"/>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0D0C9AF-4D20-49D8-81AA-701CE21054A6}" type="slidenum">
              <a:rPr lang="LID4096" smtClean="0"/>
              <a:t>‹#›</a:t>
            </a:fld>
            <a:endParaRPr lang="LID4096"/>
          </a:p>
        </p:txBody>
      </p:sp>
    </p:spTree>
    <p:extLst>
      <p:ext uri="{BB962C8B-B14F-4D97-AF65-F5344CB8AC3E}">
        <p14:creationId xmlns:p14="http://schemas.microsoft.com/office/powerpoint/2010/main" val="2032390510"/>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5" name="Rectangle 14">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1"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3"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5" name="Isosceles Triangle 24">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29" name="Isosceles Triangle 2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ID4096"/>
          </a:p>
        </p:txBody>
      </p:sp>
      <p:sp>
        <p:nvSpPr>
          <p:cNvPr id="31" name="Freeform: Shape 30">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002A01C-5037-4788-21F4-2AE17BD135C6}"/>
              </a:ext>
            </a:extLst>
          </p:cNvPr>
          <p:cNvSpPr>
            <a:spLocks noGrp="1"/>
          </p:cNvSpPr>
          <p:nvPr>
            <p:ph type="title"/>
          </p:nvPr>
        </p:nvSpPr>
        <p:spPr>
          <a:xfrm>
            <a:off x="6855386" y="589776"/>
            <a:ext cx="5063661" cy="2729157"/>
          </a:xfrm>
        </p:spPr>
        <p:txBody>
          <a:bodyPr anchor="ctr">
            <a:normAutofit fontScale="90000"/>
          </a:bodyPr>
          <a:lstStyle/>
          <a:p>
            <a:r>
              <a:rPr lang="en-KE" b="1" dirty="0">
                <a:solidFill>
                  <a:schemeClr val="tx1"/>
                </a:solidFill>
              </a:rPr>
              <a:t>Status of Implementation of Infection Prevention and Control Core Components in Selected Facilities in K</a:t>
            </a:r>
            <a:r>
              <a:rPr lang="en-GB" b="1" dirty="0">
                <a:solidFill>
                  <a:schemeClr val="tx1"/>
                </a:solidFill>
              </a:rPr>
              <a:t>enya</a:t>
            </a:r>
            <a:endParaRPr lang="LID4096" dirty="0">
              <a:solidFill>
                <a:schemeClr val="tx1"/>
              </a:solidFill>
            </a:endParaRPr>
          </a:p>
        </p:txBody>
      </p:sp>
      <p:pic>
        <p:nvPicPr>
          <p:cNvPr id="8" name="Picture 7" descr="A blue circle with a hand and a drop of water on it&#10;&#10;Description automatically generated">
            <a:extLst>
              <a:ext uri="{FF2B5EF4-FFF2-40B4-BE49-F238E27FC236}">
                <a16:creationId xmlns:a16="http://schemas.microsoft.com/office/drawing/2014/main" id="{EB773337-D6EB-7AA9-3161-005293C1C93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757251" y="1491546"/>
            <a:ext cx="3856774" cy="3866440"/>
          </a:xfrm>
          <a:prstGeom prst="rect">
            <a:avLst/>
          </a:prstGeom>
        </p:spPr>
      </p:pic>
      <p:sp>
        <p:nvSpPr>
          <p:cNvPr id="3" name="Content Placeholder 2">
            <a:extLst>
              <a:ext uri="{FF2B5EF4-FFF2-40B4-BE49-F238E27FC236}">
                <a16:creationId xmlns:a16="http://schemas.microsoft.com/office/drawing/2014/main" id="{FC3E19D2-11B7-8886-50FE-91F2A3A572EA}"/>
              </a:ext>
            </a:extLst>
          </p:cNvPr>
          <p:cNvSpPr>
            <a:spLocks noGrp="1"/>
          </p:cNvSpPr>
          <p:nvPr>
            <p:ph idx="1"/>
          </p:nvPr>
        </p:nvSpPr>
        <p:spPr>
          <a:xfrm>
            <a:off x="7147753" y="3842634"/>
            <a:ext cx="4512988" cy="1110365"/>
          </a:xfrm>
        </p:spPr>
        <p:txBody>
          <a:bodyPr anchor="t">
            <a:normAutofit/>
          </a:bodyPr>
          <a:lstStyle/>
          <a:p>
            <a:pPr marL="0" indent="0">
              <a:buNone/>
            </a:pPr>
            <a:r>
              <a:rPr lang="en-ZA" sz="2000" dirty="0">
                <a:solidFill>
                  <a:schemeClr val="tx1"/>
                </a:solidFill>
                <a:latin typeface="Arial" panose="020B0604020202020204" pitchFamily="34" charset="0"/>
                <a:cs typeface="Arial" panose="020B0604020202020204" pitchFamily="34" charset="0"/>
              </a:rPr>
              <a:t>Mary Ndinda John</a:t>
            </a:r>
          </a:p>
          <a:p>
            <a:pPr marL="0" indent="0">
              <a:buNone/>
            </a:pPr>
            <a:r>
              <a:rPr lang="en-ZA" sz="1400" dirty="0">
                <a:solidFill>
                  <a:schemeClr val="tx1"/>
                </a:solidFill>
                <a:latin typeface="Arial" panose="020B0604020202020204" pitchFamily="34" charset="0"/>
                <a:cs typeface="Arial" panose="020B0604020202020204" pitchFamily="34" charset="0"/>
              </a:rPr>
              <a:t>MPH, BSc. MLS, Cert IPC</a:t>
            </a:r>
          </a:p>
          <a:p>
            <a:pPr marL="0" indent="0">
              <a:buNone/>
            </a:pPr>
            <a:r>
              <a:rPr lang="en-ZA" sz="1400" dirty="0">
                <a:solidFill>
                  <a:schemeClr val="tx1"/>
                </a:solidFill>
                <a:latin typeface="Arial" panose="020B0604020202020204" pitchFamily="34" charset="0"/>
                <a:cs typeface="Arial" panose="020B0604020202020204" pitchFamily="34" charset="0"/>
              </a:rPr>
              <a:t>Kenya National Public Health Institute</a:t>
            </a:r>
            <a:endParaRPr lang="LID4096" sz="1050" dirty="0">
              <a:solidFill>
                <a:schemeClr val="tx1"/>
              </a:solidFill>
            </a:endParaRPr>
          </a:p>
        </p:txBody>
      </p:sp>
      <p:sp>
        <p:nvSpPr>
          <p:cNvPr id="5" name="Slide Number Placeholder 4">
            <a:extLst>
              <a:ext uri="{FF2B5EF4-FFF2-40B4-BE49-F238E27FC236}">
                <a16:creationId xmlns:a16="http://schemas.microsoft.com/office/drawing/2014/main" id="{EC3B2FBD-0A7F-F098-F07E-2484F2589F53}"/>
              </a:ext>
            </a:extLst>
          </p:cNvPr>
          <p:cNvSpPr>
            <a:spLocks noGrp="1"/>
          </p:cNvSpPr>
          <p:nvPr>
            <p:ph type="sldNum" sz="quarter" idx="12"/>
          </p:nvPr>
        </p:nvSpPr>
        <p:spPr>
          <a:xfrm>
            <a:off x="9662553" y="6041362"/>
            <a:ext cx="566186" cy="365125"/>
          </a:xfrm>
        </p:spPr>
        <p:txBody>
          <a:bodyPr>
            <a:normAutofit/>
          </a:bodyPr>
          <a:lstStyle/>
          <a:p>
            <a:pPr>
              <a:spcAft>
                <a:spcPts val="600"/>
              </a:spcAft>
            </a:pPr>
            <a:fld id="{E0D0C9AF-4D20-49D8-81AA-701CE21054A6}" type="slidenum">
              <a:rPr lang="LID4096">
                <a:solidFill>
                  <a:srgbClr val="5FCBEF"/>
                </a:solidFill>
              </a:rPr>
              <a:pPr>
                <a:spcAft>
                  <a:spcPts val="600"/>
                </a:spcAft>
              </a:pPr>
              <a:t>1</a:t>
            </a:fld>
            <a:endParaRPr lang="LID4096" dirty="0">
              <a:solidFill>
                <a:srgbClr val="5FCBEF"/>
              </a:solidFill>
            </a:endParaRPr>
          </a:p>
        </p:txBody>
      </p:sp>
      <p:sp>
        <p:nvSpPr>
          <p:cNvPr id="6" name="Footer Placeholder 3">
            <a:extLst>
              <a:ext uri="{FF2B5EF4-FFF2-40B4-BE49-F238E27FC236}">
                <a16:creationId xmlns:a16="http://schemas.microsoft.com/office/drawing/2014/main" id="{81AEC80A-7A40-D80C-3C7A-5A65C644BBB2}"/>
              </a:ext>
            </a:extLst>
          </p:cNvPr>
          <p:cNvSpPr>
            <a:spLocks noGrp="1" noRot="1" noMove="1" noResize="1" noEditPoints="1" noAdjustHandles="1" noChangeArrowheads="1" noChangeShapeType="1"/>
          </p:cNvSpPr>
          <p:nvPr>
            <p:ph type="ftr" sz="quarter" idx="11"/>
          </p:nvPr>
        </p:nvSpPr>
        <p:spPr>
          <a:xfrm>
            <a:off x="1979193" y="5881688"/>
            <a:ext cx="8702640" cy="365125"/>
          </a:xfrm>
        </p:spPr>
        <p:txBody>
          <a:bodyPr/>
          <a:lstStyle/>
          <a:p>
            <a:r>
              <a:rPr lang="en-US" sz="1400" i="1" dirty="0">
                <a:solidFill>
                  <a:srgbClr val="005B84"/>
                </a:solidFill>
              </a:rPr>
              <a:t>Integrating One Health Approach and Antimicrobial Resistance in Infection Prevention and Control for Universal Health Coverage</a:t>
            </a:r>
            <a:endParaRPr lang="LID4096" sz="2800" dirty="0">
              <a:solidFill>
                <a:srgbClr val="005B84"/>
              </a:solidFill>
            </a:endParaRPr>
          </a:p>
        </p:txBody>
      </p:sp>
    </p:spTree>
    <p:extLst>
      <p:ext uri="{BB962C8B-B14F-4D97-AF65-F5344CB8AC3E}">
        <p14:creationId xmlns:p14="http://schemas.microsoft.com/office/powerpoint/2010/main" val="989528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F0A6E-6FB3-33DC-6C17-D41E81C55B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72108D-69F0-6D7B-D31B-F6655092F9A4}"/>
              </a:ext>
            </a:extLst>
          </p:cNvPr>
          <p:cNvSpPr>
            <a:spLocks noGrp="1"/>
          </p:cNvSpPr>
          <p:nvPr>
            <p:ph type="title"/>
          </p:nvPr>
        </p:nvSpPr>
        <p:spPr>
          <a:xfrm>
            <a:off x="675745" y="237485"/>
            <a:ext cx="8596668" cy="799646"/>
          </a:xfrm>
        </p:spPr>
        <p:txBody>
          <a:bodyPr/>
          <a:lstStyle/>
          <a:p>
            <a:pPr algn="ctr"/>
            <a:r>
              <a:rPr lang="en-GB" b="1" dirty="0">
                <a:solidFill>
                  <a:srgbClr val="005B84"/>
                </a:solidFill>
              </a:rPr>
              <a:t>Results</a:t>
            </a:r>
            <a:endParaRPr lang="LID4096" b="1" dirty="0">
              <a:solidFill>
                <a:srgbClr val="005B84"/>
              </a:solidFill>
            </a:endParaRPr>
          </a:p>
        </p:txBody>
      </p:sp>
      <p:sp>
        <p:nvSpPr>
          <p:cNvPr id="7" name="Text Placeholder 6">
            <a:extLst>
              <a:ext uri="{FF2B5EF4-FFF2-40B4-BE49-F238E27FC236}">
                <a16:creationId xmlns:a16="http://schemas.microsoft.com/office/drawing/2014/main" id="{95FCED43-0413-853B-3049-A2C7844EB9EF}"/>
              </a:ext>
            </a:extLst>
          </p:cNvPr>
          <p:cNvSpPr>
            <a:spLocks noGrp="1"/>
          </p:cNvSpPr>
          <p:nvPr>
            <p:ph type="body" idx="1"/>
          </p:nvPr>
        </p:nvSpPr>
        <p:spPr>
          <a:xfrm>
            <a:off x="451717" y="1037131"/>
            <a:ext cx="3619470" cy="799646"/>
          </a:xfrm>
          <a:ln>
            <a:solidFill>
              <a:schemeClr val="bg1">
                <a:lumMod val="85000"/>
              </a:schemeClr>
            </a:solidFill>
          </a:ln>
        </p:spPr>
        <p:txBody>
          <a:bodyPr/>
          <a:lstStyle/>
          <a:p>
            <a:pPr algn="ctr"/>
            <a:r>
              <a:rPr lang="en-GB" b="1" dirty="0"/>
              <a:t>Core component 5- Multimodal strategies</a:t>
            </a:r>
            <a:endParaRPr lang="en-KE" b="1" dirty="0"/>
          </a:p>
        </p:txBody>
      </p:sp>
      <p:sp>
        <p:nvSpPr>
          <p:cNvPr id="8" name="Content Placeholder 7">
            <a:extLst>
              <a:ext uri="{FF2B5EF4-FFF2-40B4-BE49-F238E27FC236}">
                <a16:creationId xmlns:a16="http://schemas.microsoft.com/office/drawing/2014/main" id="{3C84EF50-26FE-DFE2-D4A2-527C6606753D}"/>
              </a:ext>
            </a:extLst>
          </p:cNvPr>
          <p:cNvSpPr>
            <a:spLocks noGrp="1"/>
          </p:cNvSpPr>
          <p:nvPr>
            <p:ph sz="half" idx="2"/>
          </p:nvPr>
        </p:nvSpPr>
        <p:spPr>
          <a:xfrm>
            <a:off x="451717" y="1959429"/>
            <a:ext cx="3619469" cy="4447058"/>
          </a:xfrm>
          <a:ln>
            <a:solidFill>
              <a:schemeClr val="bg1">
                <a:lumMod val="85000"/>
              </a:schemeClr>
            </a:solidFill>
          </a:ln>
        </p:spPr>
        <p:txBody>
          <a:bodyPr>
            <a:normAutofit/>
          </a:bodyPr>
          <a:lstStyle/>
          <a:p>
            <a:pPr algn="just">
              <a:spcAft>
                <a:spcPts val="1200"/>
              </a:spcAft>
              <a:buClrTx/>
              <a:buSzPct val="100000"/>
              <a:buFont typeface="Arial" panose="020B0604020202020204" pitchFamily="34" charset="0"/>
              <a:buChar char="•"/>
              <a:defRPr sz="2000"/>
            </a:pPr>
            <a:r>
              <a:rPr lang="en-GB" sz="2400" dirty="0"/>
              <a:t>Only 40% of the healthcare  facilities  use multimodal strategies to implement IPC intervention</a:t>
            </a:r>
          </a:p>
        </p:txBody>
      </p:sp>
      <p:sp>
        <p:nvSpPr>
          <p:cNvPr id="9" name="Text Placeholder 8">
            <a:extLst>
              <a:ext uri="{FF2B5EF4-FFF2-40B4-BE49-F238E27FC236}">
                <a16:creationId xmlns:a16="http://schemas.microsoft.com/office/drawing/2014/main" id="{E0178F66-8D85-782D-2732-9908955CB6E1}"/>
              </a:ext>
            </a:extLst>
          </p:cNvPr>
          <p:cNvSpPr>
            <a:spLocks noGrp="1"/>
          </p:cNvSpPr>
          <p:nvPr>
            <p:ph type="body" sz="quarter" idx="3"/>
          </p:nvPr>
        </p:nvSpPr>
        <p:spPr>
          <a:xfrm>
            <a:off x="4478062" y="1044068"/>
            <a:ext cx="5124678" cy="799646"/>
          </a:xfrm>
          <a:ln>
            <a:solidFill>
              <a:schemeClr val="bg1">
                <a:lumMod val="85000"/>
              </a:schemeClr>
            </a:solidFill>
          </a:ln>
        </p:spPr>
        <p:txBody>
          <a:bodyPr/>
          <a:lstStyle/>
          <a:p>
            <a:pPr algn="ctr"/>
            <a:r>
              <a:rPr lang="en-GB" b="1" dirty="0"/>
              <a:t>Core component 6- Monitoring and evaluation of IPC program</a:t>
            </a:r>
            <a:endParaRPr lang="en-KE" b="1" dirty="0"/>
          </a:p>
        </p:txBody>
      </p:sp>
      <p:sp>
        <p:nvSpPr>
          <p:cNvPr id="10" name="Content Placeholder 9">
            <a:extLst>
              <a:ext uri="{FF2B5EF4-FFF2-40B4-BE49-F238E27FC236}">
                <a16:creationId xmlns:a16="http://schemas.microsoft.com/office/drawing/2014/main" id="{43D7C2DF-F2E7-33B8-A019-0F6EDC81D132}"/>
              </a:ext>
            </a:extLst>
          </p:cNvPr>
          <p:cNvSpPr>
            <a:spLocks noGrp="1"/>
          </p:cNvSpPr>
          <p:nvPr>
            <p:ph sz="quarter" idx="4"/>
          </p:nvPr>
        </p:nvSpPr>
        <p:spPr>
          <a:xfrm>
            <a:off x="4478061" y="1959429"/>
            <a:ext cx="5124679" cy="4447058"/>
          </a:xfrm>
          <a:ln>
            <a:solidFill>
              <a:schemeClr val="bg1">
                <a:lumMod val="85000"/>
              </a:schemeClr>
            </a:solidFill>
          </a:ln>
        </p:spPr>
        <p:txBody>
          <a:bodyPr>
            <a:noAutofit/>
          </a:bodyPr>
          <a:lstStyle/>
          <a:p>
            <a:pPr algn="just">
              <a:buClrTx/>
              <a:buSzPct val="100000"/>
              <a:buFont typeface="Arial" panose="020B0604020202020204" pitchFamily="34" charset="0"/>
              <a:buChar char="•"/>
              <a:defRPr sz="2000"/>
            </a:pPr>
            <a:r>
              <a:rPr lang="en-GB" sz="2400" dirty="0"/>
              <a:t>Monitoring of IPC practices conducted in 24% of facilities </a:t>
            </a:r>
          </a:p>
          <a:p>
            <a:pPr algn="just">
              <a:buClrTx/>
              <a:buSzPct val="100000"/>
              <a:buFont typeface="Arial" panose="020B0604020202020204" pitchFamily="34" charset="0"/>
              <a:buChar char="•"/>
              <a:defRPr sz="2000"/>
            </a:pPr>
            <a:r>
              <a:rPr lang="en-GB" sz="2400" dirty="0"/>
              <a:t>IPC practices monitored:</a:t>
            </a:r>
          </a:p>
          <a:p>
            <a:pPr lvl="1" algn="just">
              <a:buClrTx/>
              <a:buSzPct val="100000"/>
              <a:buFont typeface="Arial" panose="020B0604020202020204" pitchFamily="34" charset="0"/>
              <a:buChar char="•"/>
              <a:defRPr sz="2000"/>
            </a:pPr>
            <a:r>
              <a:rPr lang="en-GB" sz="2200" dirty="0"/>
              <a:t>Hand hygiene, waste management, and environmental cleaning in 20% of the facilities</a:t>
            </a:r>
          </a:p>
          <a:p>
            <a:pPr lvl="1" algn="just">
              <a:buClrTx/>
              <a:buSzPct val="100000"/>
              <a:buFont typeface="Arial" panose="020B0604020202020204" pitchFamily="34" charset="0"/>
              <a:buChar char="•"/>
              <a:defRPr sz="2000"/>
            </a:pPr>
            <a:r>
              <a:rPr lang="en-GB" sz="2200" dirty="0"/>
              <a:t>Reprocessing of reusable medical devices in 7% of the facilities</a:t>
            </a:r>
          </a:p>
          <a:p>
            <a:pPr lvl="1" algn="just">
              <a:buClrTx/>
              <a:buSzPct val="100000"/>
              <a:buFont typeface="Arial" panose="020B0604020202020204" pitchFamily="34" charset="0"/>
              <a:buChar char="•"/>
              <a:defRPr sz="2000"/>
            </a:pPr>
            <a:r>
              <a:rPr lang="en-GB" sz="2200" dirty="0"/>
              <a:t>Consumption/usage of alcohol-based handrub or soap in 9% of the facilities</a:t>
            </a:r>
          </a:p>
        </p:txBody>
      </p:sp>
      <p:sp>
        <p:nvSpPr>
          <p:cNvPr id="5" name="Slide Number Placeholder 4">
            <a:extLst>
              <a:ext uri="{FF2B5EF4-FFF2-40B4-BE49-F238E27FC236}">
                <a16:creationId xmlns:a16="http://schemas.microsoft.com/office/drawing/2014/main" id="{C5A53687-2E73-F375-B4C3-FCB529A08038}"/>
              </a:ext>
            </a:extLst>
          </p:cNvPr>
          <p:cNvSpPr>
            <a:spLocks noGrp="1"/>
          </p:cNvSpPr>
          <p:nvPr>
            <p:ph type="sldNum" sz="quarter" idx="12"/>
          </p:nvPr>
        </p:nvSpPr>
        <p:spPr/>
        <p:txBody>
          <a:bodyPr/>
          <a:lstStyle/>
          <a:p>
            <a:fld id="{E0D0C9AF-4D20-49D8-81AA-701CE21054A6}" type="slidenum">
              <a:rPr lang="LID4096" smtClean="0"/>
              <a:t>10</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90B8FE9D-6C13-88F1-D69D-5868E7DAC2AC}"/>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3502064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E709D-4C24-8590-40C3-B643DD68A8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729E0F-C527-80AA-2202-80D2353FE768}"/>
              </a:ext>
            </a:extLst>
          </p:cNvPr>
          <p:cNvSpPr>
            <a:spLocks noGrp="1"/>
          </p:cNvSpPr>
          <p:nvPr>
            <p:ph type="title"/>
          </p:nvPr>
        </p:nvSpPr>
        <p:spPr>
          <a:xfrm>
            <a:off x="451716" y="28869"/>
            <a:ext cx="8596668" cy="859971"/>
          </a:xfrm>
        </p:spPr>
        <p:txBody>
          <a:bodyPr/>
          <a:lstStyle/>
          <a:p>
            <a:pPr algn="ctr"/>
            <a:r>
              <a:rPr lang="en-GB" b="1" dirty="0">
                <a:solidFill>
                  <a:srgbClr val="005B84"/>
                </a:solidFill>
              </a:rPr>
              <a:t>Results…</a:t>
            </a:r>
            <a:endParaRPr lang="LID4096" b="1" dirty="0">
              <a:solidFill>
                <a:srgbClr val="005B84"/>
              </a:solidFill>
            </a:endParaRPr>
          </a:p>
        </p:txBody>
      </p:sp>
      <p:sp>
        <p:nvSpPr>
          <p:cNvPr id="3" name="Text Placeholder 2">
            <a:extLst>
              <a:ext uri="{FF2B5EF4-FFF2-40B4-BE49-F238E27FC236}">
                <a16:creationId xmlns:a16="http://schemas.microsoft.com/office/drawing/2014/main" id="{7127A705-40E2-55D6-B841-0CE25B57CF4F}"/>
              </a:ext>
            </a:extLst>
          </p:cNvPr>
          <p:cNvSpPr>
            <a:spLocks noGrp="1"/>
          </p:cNvSpPr>
          <p:nvPr>
            <p:ph type="body" idx="1"/>
          </p:nvPr>
        </p:nvSpPr>
        <p:spPr>
          <a:xfrm>
            <a:off x="451716" y="995855"/>
            <a:ext cx="4231380" cy="1083315"/>
          </a:xfrm>
          <a:ln>
            <a:solidFill>
              <a:schemeClr val="bg1">
                <a:lumMod val="85000"/>
              </a:schemeClr>
            </a:solidFill>
          </a:ln>
        </p:spPr>
        <p:txBody>
          <a:bodyPr/>
          <a:lstStyle/>
          <a:p>
            <a:r>
              <a:rPr lang="en-GB" b="1" dirty="0"/>
              <a:t>Core component 7-Workload staffing and bed occupancy</a:t>
            </a:r>
            <a:endParaRPr lang="en-KE" b="1" dirty="0"/>
          </a:p>
        </p:txBody>
      </p:sp>
      <p:sp>
        <p:nvSpPr>
          <p:cNvPr id="4" name="Content Placeholder 3">
            <a:extLst>
              <a:ext uri="{FF2B5EF4-FFF2-40B4-BE49-F238E27FC236}">
                <a16:creationId xmlns:a16="http://schemas.microsoft.com/office/drawing/2014/main" id="{86C0117B-4526-9A8C-8445-FBA1D245B315}"/>
              </a:ext>
            </a:extLst>
          </p:cNvPr>
          <p:cNvSpPr>
            <a:spLocks noGrp="1"/>
          </p:cNvSpPr>
          <p:nvPr>
            <p:ph sz="half" idx="2"/>
          </p:nvPr>
        </p:nvSpPr>
        <p:spPr>
          <a:xfrm>
            <a:off x="451717" y="2293199"/>
            <a:ext cx="4231379" cy="3748164"/>
          </a:xfrm>
          <a:ln>
            <a:solidFill>
              <a:schemeClr val="bg1">
                <a:lumMod val="85000"/>
              </a:schemeClr>
            </a:solidFill>
          </a:ln>
        </p:spPr>
        <p:txBody>
          <a:bodyPr>
            <a:normAutofit/>
          </a:bodyPr>
          <a:lstStyle/>
          <a:p>
            <a:pPr>
              <a:spcBef>
                <a:spcPts val="600"/>
              </a:spcBef>
              <a:spcAft>
                <a:spcPts val="600"/>
              </a:spcAft>
              <a:buClrTx/>
              <a:buSzPct val="100000"/>
              <a:buFont typeface="Arial" panose="020B0604020202020204" pitchFamily="34" charset="0"/>
              <a:buChar char="•"/>
            </a:pPr>
            <a:r>
              <a:rPr lang="en-GB" sz="2000" dirty="0"/>
              <a:t>16% of facilities place patient beds in corridors</a:t>
            </a:r>
          </a:p>
          <a:p>
            <a:pPr>
              <a:spcBef>
                <a:spcPts val="600"/>
              </a:spcBef>
              <a:spcAft>
                <a:spcPts val="600"/>
              </a:spcAft>
              <a:buClrTx/>
              <a:buSzPct val="100000"/>
              <a:buFont typeface="Arial" panose="020B0604020202020204" pitchFamily="34" charset="0"/>
              <a:buChar char="•"/>
            </a:pPr>
            <a:r>
              <a:rPr lang="en-GB" sz="2000" dirty="0"/>
              <a:t>53% of facilities ensure at least 1 meter spacing between  patient beds</a:t>
            </a:r>
          </a:p>
          <a:p>
            <a:pPr>
              <a:spcBef>
                <a:spcPts val="600"/>
              </a:spcBef>
              <a:spcAft>
                <a:spcPts val="600"/>
              </a:spcAft>
              <a:buClrTx/>
              <a:buSzPct val="100000"/>
              <a:buFont typeface="Arial" panose="020B0604020202020204" pitchFamily="34" charset="0"/>
              <a:buChar char="•"/>
            </a:pPr>
            <a:r>
              <a:rPr lang="en-GB" sz="2000" dirty="0"/>
              <a:t>20% of facilities do not allow patient caretakers within wards</a:t>
            </a:r>
          </a:p>
          <a:p>
            <a:pPr>
              <a:buClrTx/>
              <a:buSzPct val="100000"/>
              <a:buFont typeface="Arial" panose="020B0604020202020204" pitchFamily="34" charset="0"/>
              <a:buChar char="•"/>
            </a:pPr>
            <a:endParaRPr lang="en-KE" dirty="0"/>
          </a:p>
        </p:txBody>
      </p:sp>
      <p:sp>
        <p:nvSpPr>
          <p:cNvPr id="7" name="Text Placeholder 6">
            <a:extLst>
              <a:ext uri="{FF2B5EF4-FFF2-40B4-BE49-F238E27FC236}">
                <a16:creationId xmlns:a16="http://schemas.microsoft.com/office/drawing/2014/main" id="{F201210C-7619-702B-0F57-96796B12F3C6}"/>
              </a:ext>
            </a:extLst>
          </p:cNvPr>
          <p:cNvSpPr>
            <a:spLocks noGrp="1"/>
          </p:cNvSpPr>
          <p:nvPr>
            <p:ph type="body" sz="quarter" idx="3"/>
          </p:nvPr>
        </p:nvSpPr>
        <p:spPr>
          <a:xfrm>
            <a:off x="5088382" y="1061385"/>
            <a:ext cx="4708759" cy="1083315"/>
          </a:xfrm>
          <a:ln>
            <a:solidFill>
              <a:schemeClr val="bg1">
                <a:lumMod val="85000"/>
              </a:schemeClr>
            </a:solidFill>
          </a:ln>
        </p:spPr>
        <p:txBody>
          <a:bodyPr/>
          <a:lstStyle/>
          <a:p>
            <a:r>
              <a:rPr lang="en-GB" b="1" dirty="0"/>
              <a:t>Core component 8-Built environment, materials and equipment</a:t>
            </a:r>
            <a:endParaRPr lang="en-KE" b="1" dirty="0"/>
          </a:p>
        </p:txBody>
      </p:sp>
      <p:sp>
        <p:nvSpPr>
          <p:cNvPr id="9" name="Content Placeholder 8">
            <a:extLst>
              <a:ext uri="{FF2B5EF4-FFF2-40B4-BE49-F238E27FC236}">
                <a16:creationId xmlns:a16="http://schemas.microsoft.com/office/drawing/2014/main" id="{32AE181A-3C18-7762-4B01-0DDF3696D24D}"/>
              </a:ext>
            </a:extLst>
          </p:cNvPr>
          <p:cNvSpPr>
            <a:spLocks noGrp="1"/>
          </p:cNvSpPr>
          <p:nvPr>
            <p:ph sz="quarter" idx="4"/>
          </p:nvPr>
        </p:nvSpPr>
        <p:spPr>
          <a:xfrm>
            <a:off x="5088382" y="2189680"/>
            <a:ext cx="4904704" cy="3955202"/>
          </a:xfrm>
          <a:ln>
            <a:solidFill>
              <a:schemeClr val="bg1">
                <a:lumMod val="85000"/>
              </a:schemeClr>
            </a:solidFill>
          </a:ln>
        </p:spPr>
        <p:txBody>
          <a:bodyPr>
            <a:normAutofit/>
          </a:bodyPr>
          <a:lstStyle/>
          <a:p>
            <a:pPr>
              <a:buClrTx/>
              <a:buSzPct val="100000"/>
              <a:buFont typeface="Arial" panose="020B0604020202020204" pitchFamily="34" charset="0"/>
              <a:buChar char="•"/>
            </a:pPr>
            <a:r>
              <a:rPr lang="en-GB" sz="2000" dirty="0"/>
              <a:t>20% of facilities experience inconsistent water supply</a:t>
            </a:r>
          </a:p>
          <a:p>
            <a:pPr>
              <a:buClrTx/>
              <a:buSzPct val="100000"/>
              <a:buFont typeface="Arial" panose="020B0604020202020204" pitchFamily="34" charset="0"/>
              <a:buChar char="•"/>
            </a:pPr>
            <a:r>
              <a:rPr lang="en-GB" sz="2000" dirty="0"/>
              <a:t>73% of facilities have PPE consistently available in sufficient quantity</a:t>
            </a:r>
          </a:p>
          <a:p>
            <a:pPr>
              <a:buClrTx/>
              <a:buSzPct val="100000"/>
              <a:buFont typeface="Arial" panose="020B0604020202020204" pitchFamily="34" charset="0"/>
              <a:buChar char="•"/>
            </a:pPr>
            <a:r>
              <a:rPr lang="en-GB" sz="2000" dirty="0"/>
              <a:t>47% of facilities have isolation rooms for infectious disease patients</a:t>
            </a:r>
          </a:p>
          <a:p>
            <a:pPr>
              <a:buClrTx/>
              <a:buSzPct val="100000"/>
              <a:buFont typeface="Arial" panose="020B0604020202020204" pitchFamily="34" charset="0"/>
              <a:buChar char="•"/>
            </a:pPr>
            <a:r>
              <a:rPr lang="en-GB" sz="2000" dirty="0"/>
              <a:t>87% of facilities provide at least 4 toilets/latrines for outpatient settings</a:t>
            </a:r>
          </a:p>
          <a:p>
            <a:pPr>
              <a:buClrTx/>
              <a:buSzPct val="100000"/>
              <a:buFont typeface="Arial" panose="020B0604020202020204" pitchFamily="34" charset="0"/>
              <a:buChar char="•"/>
            </a:pPr>
            <a:r>
              <a:rPr lang="en-GB" sz="2000" dirty="0"/>
              <a:t>89% of facilities meet the standard of at least 1 toilet per 20 users for inpatient settings</a:t>
            </a:r>
            <a:endParaRPr lang="en-KE" sz="2000" dirty="0"/>
          </a:p>
        </p:txBody>
      </p:sp>
      <p:sp>
        <p:nvSpPr>
          <p:cNvPr id="5" name="Slide Number Placeholder 4">
            <a:extLst>
              <a:ext uri="{FF2B5EF4-FFF2-40B4-BE49-F238E27FC236}">
                <a16:creationId xmlns:a16="http://schemas.microsoft.com/office/drawing/2014/main" id="{1A6AFA6F-5135-011D-836E-928313D57845}"/>
              </a:ext>
            </a:extLst>
          </p:cNvPr>
          <p:cNvSpPr>
            <a:spLocks noGrp="1"/>
          </p:cNvSpPr>
          <p:nvPr>
            <p:ph type="sldNum" sz="quarter" idx="12"/>
          </p:nvPr>
        </p:nvSpPr>
        <p:spPr/>
        <p:txBody>
          <a:bodyPr/>
          <a:lstStyle/>
          <a:p>
            <a:fld id="{E0D0C9AF-4D20-49D8-81AA-701CE21054A6}" type="slidenum">
              <a:rPr lang="LID4096" smtClean="0"/>
              <a:t>11</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92294695-3FA6-8CB6-5334-EFE37837952D}"/>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1714383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768C7-65FF-FB3E-16D6-BB5212CCD5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7AAC08-4949-15C2-FDCB-FD8EDC615376}"/>
              </a:ext>
            </a:extLst>
          </p:cNvPr>
          <p:cNvSpPr>
            <a:spLocks noGrp="1"/>
          </p:cNvSpPr>
          <p:nvPr>
            <p:ph type="title"/>
          </p:nvPr>
        </p:nvSpPr>
        <p:spPr>
          <a:xfrm>
            <a:off x="677334" y="237485"/>
            <a:ext cx="8596668" cy="892628"/>
          </a:xfrm>
        </p:spPr>
        <p:txBody>
          <a:bodyPr/>
          <a:lstStyle/>
          <a:p>
            <a:pPr algn="ctr"/>
            <a:r>
              <a:rPr lang="en-GB" b="1" dirty="0">
                <a:solidFill>
                  <a:srgbClr val="005B84"/>
                </a:solidFill>
              </a:rPr>
              <a:t>Recommendations</a:t>
            </a:r>
            <a:endParaRPr lang="LID4096" b="1" dirty="0">
              <a:solidFill>
                <a:srgbClr val="005B84"/>
              </a:solidFill>
            </a:endParaRPr>
          </a:p>
        </p:txBody>
      </p:sp>
      <p:sp>
        <p:nvSpPr>
          <p:cNvPr id="8" name="Content Placeholder 7">
            <a:extLst>
              <a:ext uri="{FF2B5EF4-FFF2-40B4-BE49-F238E27FC236}">
                <a16:creationId xmlns:a16="http://schemas.microsoft.com/office/drawing/2014/main" id="{C91BAACD-0234-5245-4E91-E17568FCED63}"/>
              </a:ext>
            </a:extLst>
          </p:cNvPr>
          <p:cNvSpPr>
            <a:spLocks noGrp="1"/>
          </p:cNvSpPr>
          <p:nvPr>
            <p:ph idx="1"/>
          </p:nvPr>
        </p:nvSpPr>
        <p:spPr>
          <a:xfrm>
            <a:off x="677334" y="979714"/>
            <a:ext cx="9087152" cy="5519055"/>
          </a:xfrm>
          <a:ln>
            <a:solidFill>
              <a:schemeClr val="bg1">
                <a:lumMod val="85000"/>
              </a:schemeClr>
            </a:solidFill>
          </a:ln>
        </p:spPr>
        <p:txBody>
          <a:bodyPr>
            <a:normAutofit fontScale="77500" lnSpcReduction="20000"/>
          </a:bodyPr>
          <a:lstStyle/>
          <a:p>
            <a:pPr algn="just">
              <a:lnSpc>
                <a:spcPct val="150000"/>
              </a:lnSpc>
              <a:spcBef>
                <a:spcPts val="600"/>
              </a:spcBef>
              <a:spcAft>
                <a:spcPts val="600"/>
              </a:spcAft>
              <a:buClrTx/>
              <a:buSzPct val="100000"/>
              <a:buFont typeface="Arial" panose="020B0604020202020204" pitchFamily="34" charset="0"/>
              <a:buChar char="•"/>
            </a:pPr>
            <a:r>
              <a:rPr lang="en-GB" sz="2400" dirty="0"/>
              <a:t>Build an economic case for IPC to mobilize for allocation of dedicated IPC budgets at facility and county levels</a:t>
            </a:r>
          </a:p>
          <a:p>
            <a:pPr algn="just">
              <a:lnSpc>
                <a:spcPct val="150000"/>
              </a:lnSpc>
              <a:spcBef>
                <a:spcPts val="600"/>
              </a:spcBef>
              <a:spcAft>
                <a:spcPts val="600"/>
              </a:spcAft>
              <a:buClrTx/>
              <a:buSzPct val="100000"/>
              <a:buFont typeface="Arial" panose="020B0604020202020204" pitchFamily="34" charset="0"/>
              <a:buChar char="•"/>
            </a:pPr>
            <a:r>
              <a:rPr lang="en-GB" sz="2400" dirty="0"/>
              <a:t>Adopt/adapt, IPC guidelines (hand hygiene, SSI, device-associated infections, MDRO organisms)</a:t>
            </a:r>
          </a:p>
          <a:p>
            <a:pPr algn="just">
              <a:lnSpc>
                <a:spcPct val="150000"/>
              </a:lnSpc>
              <a:spcBef>
                <a:spcPts val="600"/>
              </a:spcBef>
              <a:spcAft>
                <a:spcPts val="600"/>
              </a:spcAft>
              <a:buClrTx/>
              <a:buSzPct val="100000"/>
              <a:buFont typeface="Arial" panose="020B0604020202020204" pitchFamily="34" charset="0"/>
              <a:buChar char="•"/>
            </a:pPr>
            <a:r>
              <a:rPr lang="en-GB" sz="2400" dirty="0"/>
              <a:t>Institutionalize IPC refresher training and integrate training effectiveness assessments</a:t>
            </a:r>
          </a:p>
          <a:p>
            <a:pPr algn="just">
              <a:lnSpc>
                <a:spcPct val="150000"/>
              </a:lnSpc>
              <a:spcBef>
                <a:spcPts val="600"/>
              </a:spcBef>
              <a:spcAft>
                <a:spcPts val="600"/>
              </a:spcAft>
              <a:buClrTx/>
              <a:buSzPct val="100000"/>
              <a:buFont typeface="Arial" panose="020B0604020202020204" pitchFamily="34" charset="0"/>
              <a:buChar char="•"/>
            </a:pPr>
            <a:r>
              <a:rPr lang="en-GB" sz="2400" dirty="0"/>
              <a:t>Establish HAI surveillance program with dedicated team</a:t>
            </a:r>
          </a:p>
          <a:p>
            <a:pPr algn="just">
              <a:lnSpc>
                <a:spcPct val="150000"/>
              </a:lnSpc>
              <a:spcBef>
                <a:spcPts val="600"/>
              </a:spcBef>
              <a:spcAft>
                <a:spcPts val="600"/>
              </a:spcAft>
              <a:buClrTx/>
              <a:buSzPct val="100000"/>
              <a:buFont typeface="Arial" panose="020B0604020202020204" pitchFamily="34" charset="0"/>
              <a:buChar char="•"/>
            </a:pPr>
            <a:r>
              <a:rPr lang="en-GB" sz="2400" dirty="0"/>
              <a:t>Strengthen microbiology laboratory capacity for AMR and HAI surveillance</a:t>
            </a:r>
          </a:p>
          <a:p>
            <a:pPr algn="just">
              <a:lnSpc>
                <a:spcPct val="150000"/>
              </a:lnSpc>
              <a:spcBef>
                <a:spcPts val="600"/>
              </a:spcBef>
              <a:spcAft>
                <a:spcPts val="600"/>
              </a:spcAft>
              <a:buClrTx/>
              <a:buSzPct val="100000"/>
              <a:buFont typeface="Arial" panose="020B0604020202020204" pitchFamily="34" charset="0"/>
              <a:buChar char="•"/>
            </a:pPr>
            <a:r>
              <a:rPr lang="en-GB" sz="2400" dirty="0"/>
              <a:t>Integrate standardized IPC indicators into DHIS2; conduct routine facility IPC practices audits with feedback loops</a:t>
            </a:r>
          </a:p>
          <a:p>
            <a:pPr algn="just">
              <a:lnSpc>
                <a:spcPct val="150000"/>
              </a:lnSpc>
              <a:spcBef>
                <a:spcPts val="600"/>
              </a:spcBef>
              <a:spcAft>
                <a:spcPts val="600"/>
              </a:spcAft>
              <a:buClrTx/>
              <a:buSzPct val="100000"/>
              <a:buFont typeface="Arial" panose="020B0604020202020204" pitchFamily="34" charset="0"/>
              <a:buChar char="•"/>
            </a:pPr>
            <a:r>
              <a:rPr lang="en-GB" sz="2400" dirty="0"/>
              <a:t>Provide reliable water supply, functional isolation rooms, and sustained PPE availability</a:t>
            </a:r>
            <a:endParaRPr lang="en-KE" sz="2400" dirty="0"/>
          </a:p>
        </p:txBody>
      </p:sp>
      <p:sp>
        <p:nvSpPr>
          <p:cNvPr id="5" name="Slide Number Placeholder 4">
            <a:extLst>
              <a:ext uri="{FF2B5EF4-FFF2-40B4-BE49-F238E27FC236}">
                <a16:creationId xmlns:a16="http://schemas.microsoft.com/office/drawing/2014/main" id="{5430976A-7F4C-E6AD-38BA-A4C6842925F8}"/>
              </a:ext>
            </a:extLst>
          </p:cNvPr>
          <p:cNvSpPr>
            <a:spLocks noGrp="1"/>
          </p:cNvSpPr>
          <p:nvPr>
            <p:ph type="sldNum" sz="quarter" idx="12"/>
          </p:nvPr>
        </p:nvSpPr>
        <p:spPr/>
        <p:txBody>
          <a:bodyPr/>
          <a:lstStyle/>
          <a:p>
            <a:fld id="{E0D0C9AF-4D20-49D8-81AA-701CE21054A6}" type="slidenum">
              <a:rPr lang="LID4096" smtClean="0"/>
              <a:t>12</a:t>
            </a:fld>
            <a:endParaRPr lang="LID4096" dirty="0"/>
          </a:p>
        </p:txBody>
      </p:sp>
      <p:pic>
        <p:nvPicPr>
          <p:cNvPr id="6" name="Picture 5" descr="A blue circle with a hand and a drop of water on it&#10;&#10;Description automatically generated">
            <a:extLst>
              <a:ext uri="{FF2B5EF4-FFF2-40B4-BE49-F238E27FC236}">
                <a16:creationId xmlns:a16="http://schemas.microsoft.com/office/drawing/2014/main" id="{EAB7A682-533E-2B54-BC8A-A2E81C966275}"/>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3038337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A50BF-5B99-6656-5E86-8FDFA4DEA5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77A512-F8E6-E9C4-AF02-AF2961CFBFEB}"/>
              </a:ext>
            </a:extLst>
          </p:cNvPr>
          <p:cNvSpPr>
            <a:spLocks noGrp="1"/>
          </p:cNvSpPr>
          <p:nvPr>
            <p:ph type="title"/>
          </p:nvPr>
        </p:nvSpPr>
        <p:spPr>
          <a:xfrm>
            <a:off x="677334" y="359230"/>
            <a:ext cx="8596668" cy="892628"/>
          </a:xfrm>
        </p:spPr>
        <p:txBody>
          <a:bodyPr/>
          <a:lstStyle/>
          <a:p>
            <a:pPr algn="ctr"/>
            <a:r>
              <a:rPr lang="en-GB" b="1" dirty="0">
                <a:solidFill>
                  <a:srgbClr val="005B84"/>
                </a:solidFill>
              </a:rPr>
              <a:t>Conclusion</a:t>
            </a:r>
            <a:endParaRPr lang="LID4096" b="1" dirty="0">
              <a:solidFill>
                <a:srgbClr val="005B84"/>
              </a:solidFill>
            </a:endParaRPr>
          </a:p>
        </p:txBody>
      </p:sp>
      <p:sp>
        <p:nvSpPr>
          <p:cNvPr id="8" name="Content Placeholder 7">
            <a:extLst>
              <a:ext uri="{FF2B5EF4-FFF2-40B4-BE49-F238E27FC236}">
                <a16:creationId xmlns:a16="http://schemas.microsoft.com/office/drawing/2014/main" id="{74018315-6679-7140-D9DA-26F795F712B5}"/>
              </a:ext>
            </a:extLst>
          </p:cNvPr>
          <p:cNvSpPr>
            <a:spLocks noGrp="1"/>
          </p:cNvSpPr>
          <p:nvPr>
            <p:ph idx="1"/>
          </p:nvPr>
        </p:nvSpPr>
        <p:spPr>
          <a:xfrm>
            <a:off x="677334" y="1426028"/>
            <a:ext cx="8923866" cy="5072741"/>
          </a:xfrm>
          <a:ln>
            <a:solidFill>
              <a:schemeClr val="bg1">
                <a:lumMod val="85000"/>
              </a:schemeClr>
            </a:solidFill>
          </a:ln>
        </p:spPr>
        <p:txBody>
          <a:bodyPr>
            <a:normAutofit lnSpcReduction="10000"/>
          </a:bodyPr>
          <a:lstStyle/>
          <a:p>
            <a:pPr algn="just">
              <a:lnSpc>
                <a:spcPct val="150000"/>
              </a:lnSpc>
              <a:spcBef>
                <a:spcPts val="600"/>
              </a:spcBef>
              <a:spcAft>
                <a:spcPts val="1200"/>
              </a:spcAft>
              <a:buClrTx/>
              <a:buSzPct val="100000"/>
              <a:buFont typeface="Arial" panose="020B0604020202020204" pitchFamily="34" charset="0"/>
              <a:buChar char="•"/>
            </a:pPr>
            <a:r>
              <a:rPr lang="en-KE" sz="2400" dirty="0"/>
              <a:t>Despite the progress in the establishment of IPC structures, major gaps exist in budget allocation, training evaluation, HAI surveillance, monitoring, and evaluation of the IPC practices, bed occupancy and staffing, and built environment and supplies</a:t>
            </a:r>
            <a:endParaRPr lang="en-GB" sz="2400" dirty="0"/>
          </a:p>
          <a:p>
            <a:pPr algn="just">
              <a:lnSpc>
                <a:spcPct val="150000"/>
              </a:lnSpc>
              <a:spcBef>
                <a:spcPts val="600"/>
              </a:spcBef>
              <a:spcAft>
                <a:spcPts val="1200"/>
              </a:spcAft>
              <a:buClrTx/>
              <a:buSzPct val="100000"/>
              <a:buFont typeface="Arial" panose="020B0604020202020204" pitchFamily="34" charset="0"/>
              <a:buChar char="•"/>
            </a:pPr>
            <a:r>
              <a:rPr lang="en-KE" sz="2400" dirty="0"/>
              <a:t>Implementing IPC core components' minimum requirements using multimodal strategies is critical to improving compliance with IPC practices and reducing HAIs in Kenyan healthcare facilities</a:t>
            </a:r>
          </a:p>
        </p:txBody>
      </p:sp>
      <p:sp>
        <p:nvSpPr>
          <p:cNvPr id="5" name="Slide Number Placeholder 4">
            <a:extLst>
              <a:ext uri="{FF2B5EF4-FFF2-40B4-BE49-F238E27FC236}">
                <a16:creationId xmlns:a16="http://schemas.microsoft.com/office/drawing/2014/main" id="{C2671536-55C3-B7A3-8230-29D419CE1CA0}"/>
              </a:ext>
            </a:extLst>
          </p:cNvPr>
          <p:cNvSpPr>
            <a:spLocks noGrp="1"/>
          </p:cNvSpPr>
          <p:nvPr>
            <p:ph type="sldNum" sz="quarter" idx="12"/>
          </p:nvPr>
        </p:nvSpPr>
        <p:spPr/>
        <p:txBody>
          <a:bodyPr/>
          <a:lstStyle/>
          <a:p>
            <a:fld id="{E0D0C9AF-4D20-49D8-81AA-701CE21054A6}" type="slidenum">
              <a:rPr lang="LID4096" smtClean="0"/>
              <a:t>13</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D6748DC-2B3B-7E38-6DD4-C0F19F6FB264}"/>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688720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140F2-01E6-F179-1C9B-AAB99B1204F7}"/>
              </a:ext>
            </a:extLst>
          </p:cNvPr>
          <p:cNvSpPr>
            <a:spLocks noGrp="1"/>
          </p:cNvSpPr>
          <p:nvPr>
            <p:ph type="title"/>
          </p:nvPr>
        </p:nvSpPr>
        <p:spPr>
          <a:xfrm>
            <a:off x="864147" y="3305083"/>
            <a:ext cx="8596668" cy="1320800"/>
          </a:xfrm>
        </p:spPr>
        <p:txBody>
          <a:bodyPr/>
          <a:lstStyle/>
          <a:p>
            <a:pPr algn="ctr"/>
            <a:r>
              <a:rPr lang="en-GB" b="1" dirty="0">
                <a:solidFill>
                  <a:srgbClr val="005B84"/>
                </a:solidFill>
              </a:rPr>
              <a:t>Thank you</a:t>
            </a:r>
            <a:endParaRPr lang="LID4096" b="1" dirty="0">
              <a:solidFill>
                <a:srgbClr val="005B84"/>
              </a:solidFill>
            </a:endParaRPr>
          </a:p>
        </p:txBody>
      </p:sp>
      <p:sp>
        <p:nvSpPr>
          <p:cNvPr id="5" name="Slide Number Placeholder 4">
            <a:extLst>
              <a:ext uri="{FF2B5EF4-FFF2-40B4-BE49-F238E27FC236}">
                <a16:creationId xmlns:a16="http://schemas.microsoft.com/office/drawing/2014/main" id="{962CB00E-1B53-FB26-895A-8FCB1D253C3E}"/>
              </a:ext>
            </a:extLst>
          </p:cNvPr>
          <p:cNvSpPr>
            <a:spLocks noGrp="1"/>
          </p:cNvSpPr>
          <p:nvPr>
            <p:ph type="sldNum" sz="quarter" idx="12"/>
          </p:nvPr>
        </p:nvSpPr>
        <p:spPr/>
        <p:txBody>
          <a:bodyPr/>
          <a:lstStyle/>
          <a:p>
            <a:fld id="{E0D0C9AF-4D20-49D8-81AA-701CE21054A6}" type="slidenum">
              <a:rPr lang="LID4096" smtClean="0"/>
              <a:t>14</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C7CACC85-C470-D9B9-7F85-803707E0A898}"/>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78199" y="116835"/>
            <a:ext cx="2397853" cy="2402545"/>
          </a:xfrm>
          <a:prstGeom prst="rect">
            <a:avLst/>
          </a:prstGeom>
        </p:spPr>
      </p:pic>
      <p:sp>
        <p:nvSpPr>
          <p:cNvPr id="7" name="Footer Placeholder 6">
            <a:extLst>
              <a:ext uri="{FF2B5EF4-FFF2-40B4-BE49-F238E27FC236}">
                <a16:creationId xmlns:a16="http://schemas.microsoft.com/office/drawing/2014/main" id="{E23AFD06-ED51-85B8-9F30-D22AF0823852}"/>
              </a:ext>
            </a:extLst>
          </p:cNvPr>
          <p:cNvSpPr>
            <a:spLocks noGrp="1" noRot="1" noMove="1" noResize="1" noEditPoints="1" noAdjustHandles="1" noChangeArrowheads="1" noChangeShapeType="1"/>
          </p:cNvSpPr>
          <p:nvPr>
            <p:ph type="ftr" sz="quarter" idx="11"/>
          </p:nvPr>
        </p:nvSpPr>
        <p:spPr/>
        <p:txBody>
          <a:bodyPr/>
          <a:lstStyle/>
          <a:p>
            <a:r>
              <a:rPr lang="en-US" sz="1600" dirty="0">
                <a:solidFill>
                  <a:srgbClr val="005B84"/>
                </a:solidFill>
              </a:rPr>
              <a:t>IPNET-K Conference 2025</a:t>
            </a:r>
            <a:endParaRPr lang="LID4096" sz="1600" dirty="0">
              <a:solidFill>
                <a:srgbClr val="005B84"/>
              </a:solidFill>
            </a:endParaRPr>
          </a:p>
        </p:txBody>
      </p:sp>
    </p:spTree>
    <p:extLst>
      <p:ext uri="{BB962C8B-B14F-4D97-AF65-F5344CB8AC3E}">
        <p14:creationId xmlns:p14="http://schemas.microsoft.com/office/powerpoint/2010/main" val="240416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5CC05-07FC-61FC-22C8-9D6375F67BFF}"/>
              </a:ext>
            </a:extLst>
          </p:cNvPr>
          <p:cNvSpPr>
            <a:spLocks noGrp="1"/>
          </p:cNvSpPr>
          <p:nvPr>
            <p:ph type="title"/>
          </p:nvPr>
        </p:nvSpPr>
        <p:spPr>
          <a:xfrm>
            <a:off x="705737" y="403887"/>
            <a:ext cx="8596668" cy="717755"/>
          </a:xfrm>
        </p:spPr>
        <p:txBody>
          <a:bodyPr/>
          <a:lstStyle/>
          <a:p>
            <a:pPr algn="ctr"/>
            <a:r>
              <a:rPr lang="en-GB" b="1" dirty="0">
                <a:solidFill>
                  <a:srgbClr val="005B84"/>
                </a:solidFill>
              </a:rPr>
              <a:t>Introduction</a:t>
            </a:r>
            <a:endParaRPr lang="LID4096" b="1" dirty="0">
              <a:solidFill>
                <a:srgbClr val="005B84"/>
              </a:solidFill>
            </a:endParaRPr>
          </a:p>
        </p:txBody>
      </p:sp>
      <p:sp>
        <p:nvSpPr>
          <p:cNvPr id="3" name="Content Placeholder 2">
            <a:extLst>
              <a:ext uri="{FF2B5EF4-FFF2-40B4-BE49-F238E27FC236}">
                <a16:creationId xmlns:a16="http://schemas.microsoft.com/office/drawing/2014/main" id="{CA57B07C-A86F-A7C1-BA61-34DDA5CE7900}"/>
              </a:ext>
            </a:extLst>
          </p:cNvPr>
          <p:cNvSpPr>
            <a:spLocks noGrp="1"/>
          </p:cNvSpPr>
          <p:nvPr>
            <p:ph idx="1"/>
          </p:nvPr>
        </p:nvSpPr>
        <p:spPr>
          <a:xfrm>
            <a:off x="677333" y="1215941"/>
            <a:ext cx="9001955" cy="4967346"/>
          </a:xfrm>
        </p:spPr>
        <p:txBody>
          <a:bodyPr>
            <a:normAutofit fontScale="92500" lnSpcReduction="20000"/>
          </a:bodyPr>
          <a:lstStyle/>
          <a:p>
            <a:pPr algn="just">
              <a:lnSpc>
                <a:spcPct val="170000"/>
              </a:lnSpc>
              <a:spcBef>
                <a:spcPts val="600"/>
              </a:spcBef>
              <a:spcAft>
                <a:spcPts val="600"/>
              </a:spcAft>
              <a:buClr>
                <a:schemeClr val="tx1"/>
              </a:buClr>
              <a:buSzPct val="100000"/>
              <a:buFont typeface="Arial" panose="020B0604020202020204" pitchFamily="34" charset="0"/>
              <a:buChar char="•"/>
            </a:pPr>
            <a:r>
              <a:rPr lang="en-KE" sz="2400" dirty="0"/>
              <a:t>Effective infection Prevention and Control (IPC) is critical for reducing healthcare-associated infections (HAI) </a:t>
            </a:r>
            <a:endParaRPr lang="en-GB" sz="2400" dirty="0"/>
          </a:p>
          <a:p>
            <a:pPr algn="just">
              <a:lnSpc>
                <a:spcPct val="170000"/>
              </a:lnSpc>
              <a:spcBef>
                <a:spcPts val="600"/>
              </a:spcBef>
              <a:spcAft>
                <a:spcPts val="600"/>
              </a:spcAft>
              <a:buClr>
                <a:schemeClr val="tx1"/>
              </a:buClr>
              <a:buSzPct val="100000"/>
              <a:buFont typeface="Arial" panose="020B0604020202020204" pitchFamily="34" charset="0"/>
              <a:buChar char="•"/>
            </a:pPr>
            <a:r>
              <a:rPr lang="en-GB" sz="2400" dirty="0"/>
              <a:t>Core components of IPC programs  provide evidence-based recommendations needed at the national and facility level, to effectively prevent HAI and combat antimicrobial resistance (AMR)</a:t>
            </a:r>
          </a:p>
          <a:p>
            <a:pPr algn="just">
              <a:lnSpc>
                <a:spcPct val="170000"/>
              </a:lnSpc>
              <a:spcBef>
                <a:spcPts val="600"/>
              </a:spcBef>
              <a:spcAft>
                <a:spcPts val="600"/>
              </a:spcAft>
              <a:buClr>
                <a:schemeClr val="tx1"/>
              </a:buClr>
              <a:buSzPct val="100000"/>
              <a:buFont typeface="Arial" panose="020B0604020202020204" pitchFamily="34" charset="0"/>
              <a:buChar char="•"/>
            </a:pPr>
            <a:r>
              <a:rPr lang="en-GB" sz="2400" dirty="0"/>
              <a:t>The IPC core components guide countries and health care facilities to establish or strengthen IPC programs and AMR action plans, and improve IPC practices through a feasible, effective, and acceptable framework </a:t>
            </a:r>
          </a:p>
        </p:txBody>
      </p:sp>
      <p:sp>
        <p:nvSpPr>
          <p:cNvPr id="4" name="Footer Placeholder 3">
            <a:extLst>
              <a:ext uri="{FF2B5EF4-FFF2-40B4-BE49-F238E27FC236}">
                <a16:creationId xmlns:a16="http://schemas.microsoft.com/office/drawing/2014/main" id="{4F4156DD-B912-EEE7-ACC5-95D1B981DE1A}"/>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sz="1400" i="1" dirty="0">
                <a:solidFill>
                  <a:srgbClr val="005B84"/>
                </a:solidFill>
              </a:rPr>
              <a:t>Integrating One Health Approach and Antimicrobial Resistance in Infection Prevention and Control for Universal Health Coverage</a:t>
            </a:r>
            <a:endParaRPr lang="LID4096" sz="2800" dirty="0">
              <a:solidFill>
                <a:srgbClr val="005B84"/>
              </a:solidFill>
            </a:endParaRPr>
          </a:p>
        </p:txBody>
      </p:sp>
      <p:sp>
        <p:nvSpPr>
          <p:cNvPr id="5" name="Slide Number Placeholder 4">
            <a:extLst>
              <a:ext uri="{FF2B5EF4-FFF2-40B4-BE49-F238E27FC236}">
                <a16:creationId xmlns:a16="http://schemas.microsoft.com/office/drawing/2014/main" id="{A848E924-4D85-8DF6-37DB-657E99F221D8}"/>
              </a:ext>
            </a:extLst>
          </p:cNvPr>
          <p:cNvSpPr>
            <a:spLocks noGrp="1"/>
          </p:cNvSpPr>
          <p:nvPr>
            <p:ph type="sldNum" sz="quarter" idx="12"/>
          </p:nvPr>
        </p:nvSpPr>
        <p:spPr>
          <a:xfrm>
            <a:off x="8590663" y="6088988"/>
            <a:ext cx="683339" cy="365125"/>
          </a:xfrm>
        </p:spPr>
        <p:txBody>
          <a:bodyPr/>
          <a:lstStyle/>
          <a:p>
            <a:fld id="{E0D0C9AF-4D20-49D8-81AA-701CE21054A6}" type="slidenum">
              <a:rPr lang="LID4096" smtClean="0"/>
              <a:t>2</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32FB3A7-7FF0-E0BC-CC36-9AFF95D14443}"/>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248549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86ED3-778B-82DB-4B7C-B64E11B1E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C18530-B6CB-3120-13FA-55706F6AA407}"/>
              </a:ext>
            </a:extLst>
          </p:cNvPr>
          <p:cNvSpPr>
            <a:spLocks noGrp="1"/>
          </p:cNvSpPr>
          <p:nvPr>
            <p:ph type="title"/>
          </p:nvPr>
        </p:nvSpPr>
        <p:spPr>
          <a:xfrm>
            <a:off x="705737" y="403887"/>
            <a:ext cx="8596668" cy="717755"/>
          </a:xfrm>
        </p:spPr>
        <p:txBody>
          <a:bodyPr/>
          <a:lstStyle/>
          <a:p>
            <a:pPr algn="ctr"/>
            <a:r>
              <a:rPr lang="en-GB" b="1" dirty="0">
                <a:solidFill>
                  <a:srgbClr val="005B84"/>
                </a:solidFill>
              </a:rPr>
              <a:t>Objective</a:t>
            </a:r>
            <a:endParaRPr lang="LID4096" b="1" dirty="0">
              <a:solidFill>
                <a:srgbClr val="005B84"/>
              </a:solidFill>
            </a:endParaRPr>
          </a:p>
        </p:txBody>
      </p:sp>
      <p:sp>
        <p:nvSpPr>
          <p:cNvPr id="3" name="Content Placeholder 2">
            <a:extLst>
              <a:ext uri="{FF2B5EF4-FFF2-40B4-BE49-F238E27FC236}">
                <a16:creationId xmlns:a16="http://schemas.microsoft.com/office/drawing/2014/main" id="{0E7A80AB-2EEE-D80E-B5D3-43806844B698}"/>
              </a:ext>
            </a:extLst>
          </p:cNvPr>
          <p:cNvSpPr>
            <a:spLocks noGrp="1"/>
          </p:cNvSpPr>
          <p:nvPr>
            <p:ph idx="1"/>
          </p:nvPr>
        </p:nvSpPr>
        <p:spPr>
          <a:xfrm>
            <a:off x="677333" y="1421654"/>
            <a:ext cx="8899285" cy="4619709"/>
          </a:xfrm>
        </p:spPr>
        <p:txBody>
          <a:bodyPr>
            <a:normAutofit/>
          </a:bodyPr>
          <a:lstStyle/>
          <a:p>
            <a:pPr algn="just">
              <a:lnSpc>
                <a:spcPct val="200000"/>
              </a:lnSpc>
              <a:spcBef>
                <a:spcPts val="600"/>
              </a:spcBef>
              <a:spcAft>
                <a:spcPts val="600"/>
              </a:spcAft>
              <a:buClr>
                <a:schemeClr val="tx1"/>
              </a:buClr>
              <a:buSzPct val="100000"/>
              <a:buFont typeface="Arial" panose="020B0604020202020204" pitchFamily="34" charset="0"/>
              <a:buChar char="•"/>
            </a:pPr>
            <a:r>
              <a:rPr lang="en-KE" sz="2400" dirty="0"/>
              <a:t>This study </a:t>
            </a:r>
            <a:r>
              <a:rPr lang="en-GB" sz="2400" dirty="0"/>
              <a:t>aimed to </a:t>
            </a:r>
            <a:r>
              <a:rPr lang="en-KE" sz="2400" dirty="0"/>
              <a:t>asses</a:t>
            </a:r>
            <a:r>
              <a:rPr lang="en-GB" sz="2400" dirty="0"/>
              <a:t>s</a:t>
            </a:r>
            <a:r>
              <a:rPr lang="en-KE" sz="2400" dirty="0"/>
              <a:t> the implementation of the IPC core components’ minimum requirements in selected </a:t>
            </a:r>
            <a:r>
              <a:rPr lang="en-GB" sz="2400" dirty="0"/>
              <a:t>(</a:t>
            </a:r>
            <a:r>
              <a:rPr lang="en-KE" sz="2400" dirty="0"/>
              <a:t>level 3 to 5</a:t>
            </a:r>
            <a:r>
              <a:rPr lang="en-GB" sz="2400" dirty="0"/>
              <a:t>)</a:t>
            </a:r>
            <a:r>
              <a:rPr lang="en-KE" sz="2400" dirty="0"/>
              <a:t> healthcare facilities in Kenya</a:t>
            </a:r>
            <a:r>
              <a:rPr lang="en-GB" sz="2400" dirty="0"/>
              <a:t>, following  IPC sensitization and training of county health management teams </a:t>
            </a:r>
            <a:endParaRPr lang="LID4096" sz="2400" dirty="0"/>
          </a:p>
        </p:txBody>
      </p:sp>
      <p:sp>
        <p:nvSpPr>
          <p:cNvPr id="4" name="Footer Placeholder 3">
            <a:extLst>
              <a:ext uri="{FF2B5EF4-FFF2-40B4-BE49-F238E27FC236}">
                <a16:creationId xmlns:a16="http://schemas.microsoft.com/office/drawing/2014/main" id="{B74AE19E-5839-9824-A8B0-9E2A41A88495}"/>
              </a:ext>
            </a:extLst>
          </p:cNvPr>
          <p:cNvSpPr>
            <a:spLocks noGrp="1" noRot="1" noMove="1" noResize="1" noEditPoints="1" noAdjustHandles="1" noChangeArrowheads="1" noChangeShapeType="1"/>
          </p:cNvSpPr>
          <p:nvPr>
            <p:ph type="ftr" sz="quarter" idx="11"/>
          </p:nvPr>
        </p:nvSpPr>
        <p:spPr>
          <a:xfrm>
            <a:off x="333205" y="6183287"/>
            <a:ext cx="8702640" cy="365125"/>
          </a:xfrm>
        </p:spPr>
        <p:txBody>
          <a:bodyPr/>
          <a:lstStyle/>
          <a:p>
            <a:r>
              <a:rPr lang="en-US" sz="1400" i="1" dirty="0">
                <a:solidFill>
                  <a:srgbClr val="005B84"/>
                </a:solidFill>
              </a:rPr>
              <a:t>Integrating One Health Approach and Antimicrobial Resistance in Infection Prevention and Control for Universal Health Coverage</a:t>
            </a:r>
            <a:endParaRPr lang="LID4096" sz="2800" dirty="0">
              <a:solidFill>
                <a:srgbClr val="005B84"/>
              </a:solidFill>
            </a:endParaRPr>
          </a:p>
        </p:txBody>
      </p:sp>
      <p:sp>
        <p:nvSpPr>
          <p:cNvPr id="5" name="Slide Number Placeholder 4">
            <a:extLst>
              <a:ext uri="{FF2B5EF4-FFF2-40B4-BE49-F238E27FC236}">
                <a16:creationId xmlns:a16="http://schemas.microsoft.com/office/drawing/2014/main" id="{9310CA59-E083-7B88-5449-B7412A38CEED}"/>
              </a:ext>
            </a:extLst>
          </p:cNvPr>
          <p:cNvSpPr>
            <a:spLocks noGrp="1"/>
          </p:cNvSpPr>
          <p:nvPr>
            <p:ph type="sldNum" sz="quarter" idx="12"/>
          </p:nvPr>
        </p:nvSpPr>
        <p:spPr>
          <a:xfrm>
            <a:off x="8590663" y="6088988"/>
            <a:ext cx="683339" cy="365125"/>
          </a:xfrm>
        </p:spPr>
        <p:txBody>
          <a:bodyPr/>
          <a:lstStyle/>
          <a:p>
            <a:fld id="{E0D0C9AF-4D20-49D8-81AA-701CE21054A6}" type="slidenum">
              <a:rPr lang="LID4096" smtClean="0"/>
              <a:t>3</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B278F84E-25E9-9C26-3B4A-944FE04E3859}"/>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326345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7ADD9-2D84-7519-8852-93A9FD7D97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9FB798-CDCD-AFE7-A422-AB6FE5646F40}"/>
              </a:ext>
            </a:extLst>
          </p:cNvPr>
          <p:cNvSpPr>
            <a:spLocks noGrp="1"/>
          </p:cNvSpPr>
          <p:nvPr>
            <p:ph type="title"/>
          </p:nvPr>
        </p:nvSpPr>
        <p:spPr>
          <a:xfrm>
            <a:off x="677334" y="153630"/>
            <a:ext cx="8596668" cy="717755"/>
          </a:xfrm>
        </p:spPr>
        <p:txBody>
          <a:bodyPr/>
          <a:lstStyle/>
          <a:p>
            <a:pPr algn="ctr"/>
            <a:r>
              <a:rPr lang="en-GB" b="1" dirty="0">
                <a:solidFill>
                  <a:srgbClr val="005B84"/>
                </a:solidFill>
              </a:rPr>
              <a:t>Methods</a:t>
            </a:r>
            <a:endParaRPr lang="LID4096" b="1" dirty="0">
              <a:solidFill>
                <a:srgbClr val="005B84"/>
              </a:solidFill>
            </a:endParaRPr>
          </a:p>
        </p:txBody>
      </p:sp>
      <p:sp>
        <p:nvSpPr>
          <p:cNvPr id="5" name="Slide Number Placeholder 4">
            <a:extLst>
              <a:ext uri="{FF2B5EF4-FFF2-40B4-BE49-F238E27FC236}">
                <a16:creationId xmlns:a16="http://schemas.microsoft.com/office/drawing/2014/main" id="{FFC76490-2352-E117-0F0D-98A3E4802444}"/>
              </a:ext>
            </a:extLst>
          </p:cNvPr>
          <p:cNvSpPr>
            <a:spLocks noGrp="1"/>
          </p:cNvSpPr>
          <p:nvPr>
            <p:ph type="sldNum" sz="quarter" idx="12"/>
          </p:nvPr>
        </p:nvSpPr>
        <p:spPr>
          <a:xfrm>
            <a:off x="8590663" y="6088988"/>
            <a:ext cx="683339" cy="365125"/>
          </a:xfrm>
        </p:spPr>
        <p:txBody>
          <a:bodyPr/>
          <a:lstStyle/>
          <a:p>
            <a:fld id="{E0D0C9AF-4D20-49D8-81AA-701CE21054A6}" type="slidenum">
              <a:rPr lang="LID4096" smtClean="0"/>
              <a:t>4</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D1049AB8-2406-2421-6DBD-40BBA5E9EBA0}"/>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pic>
        <p:nvPicPr>
          <p:cNvPr id="11" name="Picture 10">
            <a:extLst>
              <a:ext uri="{FF2B5EF4-FFF2-40B4-BE49-F238E27FC236}">
                <a16:creationId xmlns:a16="http://schemas.microsoft.com/office/drawing/2014/main" id="{82284BBF-CC3A-CEC8-EC84-A5E996E29B30}"/>
              </a:ext>
            </a:extLst>
          </p:cNvPr>
          <p:cNvPicPr>
            <a:picLocks noChangeAspect="1"/>
          </p:cNvPicPr>
          <p:nvPr/>
        </p:nvPicPr>
        <p:blipFill>
          <a:blip r:embed="rId3"/>
          <a:stretch>
            <a:fillRect/>
          </a:stretch>
        </p:blipFill>
        <p:spPr>
          <a:xfrm>
            <a:off x="677334" y="766132"/>
            <a:ext cx="8838370" cy="6091868"/>
          </a:xfrm>
          <a:prstGeom prst="rect">
            <a:avLst/>
          </a:prstGeom>
        </p:spPr>
      </p:pic>
    </p:spTree>
    <p:extLst>
      <p:ext uri="{BB962C8B-B14F-4D97-AF65-F5344CB8AC3E}">
        <p14:creationId xmlns:p14="http://schemas.microsoft.com/office/powerpoint/2010/main" val="3831513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C9F82-E9C1-BC1B-534B-D93B0DB715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721C41-9AFE-CBFC-46FE-3B68D72D6983}"/>
              </a:ext>
            </a:extLst>
          </p:cNvPr>
          <p:cNvSpPr>
            <a:spLocks noGrp="1"/>
          </p:cNvSpPr>
          <p:nvPr>
            <p:ph type="title"/>
          </p:nvPr>
        </p:nvSpPr>
        <p:spPr>
          <a:xfrm>
            <a:off x="677334" y="491671"/>
            <a:ext cx="8596668" cy="838200"/>
          </a:xfrm>
        </p:spPr>
        <p:txBody>
          <a:bodyPr/>
          <a:lstStyle/>
          <a:p>
            <a:pPr algn="ctr"/>
            <a:r>
              <a:rPr lang="en-GB" b="1" dirty="0">
                <a:solidFill>
                  <a:srgbClr val="005B84"/>
                </a:solidFill>
              </a:rPr>
              <a:t>Results</a:t>
            </a:r>
            <a:endParaRPr lang="LID4096" b="1" dirty="0">
              <a:solidFill>
                <a:srgbClr val="005B84"/>
              </a:solidFill>
            </a:endParaRPr>
          </a:p>
        </p:txBody>
      </p:sp>
      <p:sp>
        <p:nvSpPr>
          <p:cNvPr id="12" name="Content Placeholder 11">
            <a:extLst>
              <a:ext uri="{FF2B5EF4-FFF2-40B4-BE49-F238E27FC236}">
                <a16:creationId xmlns:a16="http://schemas.microsoft.com/office/drawing/2014/main" id="{5A9BDB60-44A3-F3D5-4B0E-2670E36FAB2D}"/>
              </a:ext>
            </a:extLst>
          </p:cNvPr>
          <p:cNvSpPr>
            <a:spLocks noGrp="1"/>
          </p:cNvSpPr>
          <p:nvPr>
            <p:ph sz="half" idx="2"/>
          </p:nvPr>
        </p:nvSpPr>
        <p:spPr>
          <a:xfrm>
            <a:off x="6751564" y="1375347"/>
            <a:ext cx="2927724" cy="4107305"/>
          </a:xfrm>
          <a:ln>
            <a:solidFill>
              <a:schemeClr val="bg1">
                <a:lumMod val="85000"/>
              </a:schemeClr>
            </a:solidFill>
          </a:ln>
        </p:spPr>
        <p:txBody>
          <a:bodyPr>
            <a:normAutofit fontScale="92500"/>
          </a:bodyPr>
          <a:lstStyle/>
          <a:p>
            <a:pPr marL="0" indent="0">
              <a:lnSpc>
                <a:spcPct val="200000"/>
              </a:lnSpc>
              <a:spcBef>
                <a:spcPts val="600"/>
              </a:spcBef>
              <a:spcAft>
                <a:spcPts val="600"/>
              </a:spcAft>
              <a:buNone/>
            </a:pPr>
            <a:r>
              <a:rPr lang="en-GB" sz="2000" b="1" dirty="0">
                <a:latin typeface="+mj-lt"/>
                <a:ea typeface="Calibri" panose="020F0502020204030204" pitchFamily="34" charset="0"/>
                <a:cs typeface="Calibri" panose="020F0502020204030204" pitchFamily="34" charset="0"/>
              </a:rPr>
              <a:t>Facility Ownership</a:t>
            </a:r>
          </a:p>
          <a:p>
            <a:pPr>
              <a:lnSpc>
                <a:spcPct val="200000"/>
              </a:lnSpc>
              <a:spcBef>
                <a:spcPts val="600"/>
              </a:spcBef>
              <a:spcAft>
                <a:spcPts val="600"/>
              </a:spcAft>
              <a:buClrTx/>
              <a:buSzPct val="100000"/>
              <a:buFont typeface="Arial" panose="020B0604020202020204" pitchFamily="34" charset="0"/>
              <a:buChar char="•"/>
            </a:pPr>
            <a:r>
              <a:rPr lang="en-GB" b="1" dirty="0">
                <a:latin typeface="+mj-lt"/>
                <a:ea typeface="Calibri" panose="020F0502020204030204" pitchFamily="34" charset="0"/>
                <a:cs typeface="Calibri" panose="020F0502020204030204" pitchFamily="34" charset="0"/>
              </a:rPr>
              <a:t>Public healthcare facilities – 84%</a:t>
            </a:r>
          </a:p>
          <a:p>
            <a:pPr>
              <a:lnSpc>
                <a:spcPct val="200000"/>
              </a:lnSpc>
              <a:spcBef>
                <a:spcPts val="600"/>
              </a:spcBef>
              <a:spcAft>
                <a:spcPts val="600"/>
              </a:spcAft>
              <a:buClrTx/>
              <a:buSzPct val="100000"/>
              <a:buFont typeface="Arial" panose="020B0604020202020204" pitchFamily="34" charset="0"/>
              <a:buChar char="•"/>
            </a:pPr>
            <a:r>
              <a:rPr lang="en-GB" b="1" dirty="0">
                <a:latin typeface="+mj-lt"/>
                <a:ea typeface="Calibri" panose="020F0502020204030204" pitchFamily="34" charset="0"/>
                <a:cs typeface="Calibri" panose="020F0502020204030204" pitchFamily="34" charset="0"/>
              </a:rPr>
              <a:t> Faith-based healthcare facilities - 9%</a:t>
            </a:r>
          </a:p>
          <a:p>
            <a:pPr>
              <a:lnSpc>
                <a:spcPct val="200000"/>
              </a:lnSpc>
              <a:spcBef>
                <a:spcPts val="600"/>
              </a:spcBef>
              <a:spcAft>
                <a:spcPts val="600"/>
              </a:spcAft>
              <a:buClrTx/>
              <a:buSzPct val="100000"/>
              <a:buFont typeface="Arial" panose="020B0604020202020204" pitchFamily="34" charset="0"/>
              <a:buChar char="•"/>
            </a:pPr>
            <a:r>
              <a:rPr lang="en-GB" b="1" dirty="0">
                <a:latin typeface="+mj-lt"/>
                <a:ea typeface="Calibri" panose="020F0502020204030204" pitchFamily="34" charset="0"/>
                <a:cs typeface="Calibri" panose="020F0502020204030204" pitchFamily="34" charset="0"/>
              </a:rPr>
              <a:t>Private facilities - 7%</a:t>
            </a:r>
            <a:endParaRPr lang="en-KE" b="1" dirty="0">
              <a:latin typeface="+mj-lt"/>
              <a:ea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CD92266F-B6EA-6AE3-B49C-B68F90EF3A46}"/>
              </a:ext>
            </a:extLst>
          </p:cNvPr>
          <p:cNvSpPr>
            <a:spLocks noGrp="1"/>
          </p:cNvSpPr>
          <p:nvPr>
            <p:ph type="sldNum" sz="quarter" idx="12"/>
          </p:nvPr>
        </p:nvSpPr>
        <p:spPr/>
        <p:txBody>
          <a:bodyPr/>
          <a:lstStyle/>
          <a:p>
            <a:fld id="{E0D0C9AF-4D20-49D8-81AA-701CE21054A6}" type="slidenum">
              <a:rPr lang="LID4096" smtClean="0"/>
              <a:t>5</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8FA22966-250C-87E7-C2A6-87C84AB71F20}"/>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graphicFrame>
        <p:nvGraphicFramePr>
          <p:cNvPr id="4" name="Chart 3">
            <a:extLst>
              <a:ext uri="{FF2B5EF4-FFF2-40B4-BE49-F238E27FC236}">
                <a16:creationId xmlns:a16="http://schemas.microsoft.com/office/drawing/2014/main" id="{8C68E9D6-11AC-B4C7-96DD-82FB608D73EF}"/>
              </a:ext>
            </a:extLst>
          </p:cNvPr>
          <p:cNvGraphicFramePr>
            <a:graphicFrameLocks/>
          </p:cNvGraphicFramePr>
          <p:nvPr>
            <p:extLst>
              <p:ext uri="{D42A27DB-BD31-4B8C-83A1-F6EECF244321}">
                <p14:modId xmlns:p14="http://schemas.microsoft.com/office/powerpoint/2010/main" val="529937832"/>
              </p:ext>
            </p:extLst>
          </p:nvPr>
        </p:nvGraphicFramePr>
        <p:xfrm>
          <a:off x="631998" y="1447800"/>
          <a:ext cx="5540202" cy="49586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A3AA028D-7124-0CF4-78BB-47C84282974C}"/>
              </a:ext>
            </a:extLst>
          </p:cNvPr>
          <p:cNvGraphicFramePr>
            <a:graphicFrameLocks/>
          </p:cNvGraphicFramePr>
          <p:nvPr>
            <p:extLst>
              <p:ext uri="{D42A27DB-BD31-4B8C-83A1-F6EECF244321}">
                <p14:modId xmlns:p14="http://schemas.microsoft.com/office/powerpoint/2010/main" val="3483847671"/>
              </p:ext>
            </p:extLst>
          </p:nvPr>
        </p:nvGraphicFramePr>
        <p:xfrm>
          <a:off x="411863" y="1572107"/>
          <a:ext cx="6119566" cy="44692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30237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04662B-6D7C-7531-6238-A0CC819004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E12253-EF0E-7F37-6011-AF9105158882}"/>
              </a:ext>
            </a:extLst>
          </p:cNvPr>
          <p:cNvSpPr>
            <a:spLocks noGrp="1"/>
          </p:cNvSpPr>
          <p:nvPr>
            <p:ph type="title"/>
          </p:nvPr>
        </p:nvSpPr>
        <p:spPr>
          <a:xfrm>
            <a:off x="677334" y="280761"/>
            <a:ext cx="8596668" cy="818696"/>
          </a:xfrm>
        </p:spPr>
        <p:txBody>
          <a:bodyPr/>
          <a:lstStyle/>
          <a:p>
            <a:pPr algn="ctr"/>
            <a:r>
              <a:rPr lang="en-GB" b="1" dirty="0">
                <a:solidFill>
                  <a:srgbClr val="005B84"/>
                </a:solidFill>
              </a:rPr>
              <a:t>Results…</a:t>
            </a:r>
            <a:endParaRPr lang="LID4096" b="1" dirty="0">
              <a:solidFill>
                <a:srgbClr val="005B84"/>
              </a:solidFill>
            </a:endParaRPr>
          </a:p>
        </p:txBody>
      </p:sp>
      <p:sp>
        <p:nvSpPr>
          <p:cNvPr id="5" name="Slide Number Placeholder 4">
            <a:extLst>
              <a:ext uri="{FF2B5EF4-FFF2-40B4-BE49-F238E27FC236}">
                <a16:creationId xmlns:a16="http://schemas.microsoft.com/office/drawing/2014/main" id="{D869C29B-D946-53CA-E79A-4715EA3A29E1}"/>
              </a:ext>
            </a:extLst>
          </p:cNvPr>
          <p:cNvSpPr>
            <a:spLocks noGrp="1"/>
          </p:cNvSpPr>
          <p:nvPr>
            <p:ph type="sldNum" sz="quarter" idx="12"/>
          </p:nvPr>
        </p:nvSpPr>
        <p:spPr/>
        <p:txBody>
          <a:bodyPr/>
          <a:lstStyle/>
          <a:p>
            <a:fld id="{E0D0C9AF-4D20-49D8-81AA-701CE21054A6}" type="slidenum">
              <a:rPr lang="LID4096" smtClean="0"/>
              <a:t>6</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FABD8365-1E7E-4D18-0CEA-FA974F43DFA5}"/>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graphicFrame>
        <p:nvGraphicFramePr>
          <p:cNvPr id="10" name="Chart 9">
            <a:extLst>
              <a:ext uri="{FF2B5EF4-FFF2-40B4-BE49-F238E27FC236}">
                <a16:creationId xmlns:a16="http://schemas.microsoft.com/office/drawing/2014/main" id="{A6063484-CA3F-5A6E-BB72-98149D7C1D85}"/>
              </a:ext>
            </a:extLst>
          </p:cNvPr>
          <p:cNvGraphicFramePr>
            <a:graphicFrameLocks/>
          </p:cNvGraphicFramePr>
          <p:nvPr>
            <p:extLst>
              <p:ext uri="{D42A27DB-BD31-4B8C-83A1-F6EECF244321}">
                <p14:modId xmlns:p14="http://schemas.microsoft.com/office/powerpoint/2010/main" val="1767001882"/>
              </p:ext>
            </p:extLst>
          </p:nvPr>
        </p:nvGraphicFramePr>
        <p:xfrm>
          <a:off x="576943" y="1306285"/>
          <a:ext cx="9013371" cy="51002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780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3FF5B-7816-D1FE-A2FB-912A8FC17A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F7509D-8455-16D1-8791-8D48264AC534}"/>
              </a:ext>
            </a:extLst>
          </p:cNvPr>
          <p:cNvSpPr>
            <a:spLocks noGrp="1"/>
          </p:cNvSpPr>
          <p:nvPr>
            <p:ph type="title"/>
          </p:nvPr>
        </p:nvSpPr>
        <p:spPr>
          <a:xfrm>
            <a:off x="838200" y="237485"/>
            <a:ext cx="8596668" cy="762000"/>
          </a:xfrm>
        </p:spPr>
        <p:txBody>
          <a:bodyPr/>
          <a:lstStyle/>
          <a:p>
            <a:pPr algn="ctr"/>
            <a:r>
              <a:rPr lang="en-GB" b="1" dirty="0">
                <a:solidFill>
                  <a:srgbClr val="005B84"/>
                </a:solidFill>
              </a:rPr>
              <a:t>Results…</a:t>
            </a:r>
            <a:endParaRPr lang="LID4096" b="1" dirty="0">
              <a:solidFill>
                <a:srgbClr val="005B84"/>
              </a:solidFill>
            </a:endParaRPr>
          </a:p>
        </p:txBody>
      </p:sp>
      <p:sp>
        <p:nvSpPr>
          <p:cNvPr id="5" name="Slide Number Placeholder 4">
            <a:extLst>
              <a:ext uri="{FF2B5EF4-FFF2-40B4-BE49-F238E27FC236}">
                <a16:creationId xmlns:a16="http://schemas.microsoft.com/office/drawing/2014/main" id="{F4F0529D-6B03-67DD-5C30-7EBE0C13979F}"/>
              </a:ext>
            </a:extLst>
          </p:cNvPr>
          <p:cNvSpPr>
            <a:spLocks noGrp="1"/>
          </p:cNvSpPr>
          <p:nvPr>
            <p:ph type="sldNum" sz="quarter" idx="12"/>
          </p:nvPr>
        </p:nvSpPr>
        <p:spPr/>
        <p:txBody>
          <a:bodyPr/>
          <a:lstStyle/>
          <a:p>
            <a:fld id="{E0D0C9AF-4D20-49D8-81AA-701CE21054A6}" type="slidenum">
              <a:rPr lang="LID4096" smtClean="0"/>
              <a:t>7</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3B70E704-68C2-44C9-4075-9E453FC4BD9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graphicFrame>
        <p:nvGraphicFramePr>
          <p:cNvPr id="4" name="Chart 3">
            <a:extLst>
              <a:ext uri="{FF2B5EF4-FFF2-40B4-BE49-F238E27FC236}">
                <a16:creationId xmlns:a16="http://schemas.microsoft.com/office/drawing/2014/main" id="{772CCA61-55D9-1506-9244-40BDE562408C}"/>
              </a:ext>
            </a:extLst>
          </p:cNvPr>
          <p:cNvGraphicFramePr>
            <a:graphicFrameLocks/>
          </p:cNvGraphicFramePr>
          <p:nvPr>
            <p:extLst>
              <p:ext uri="{D42A27DB-BD31-4B8C-83A1-F6EECF244321}">
                <p14:modId xmlns:p14="http://schemas.microsoft.com/office/powerpoint/2010/main" val="2658509740"/>
              </p:ext>
            </p:extLst>
          </p:nvPr>
        </p:nvGraphicFramePr>
        <p:xfrm>
          <a:off x="451716" y="990390"/>
          <a:ext cx="9227572" cy="532332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34026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67091-1B33-0D17-3F93-421F64DA3B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9F8C2D-BA89-F3F3-FA3C-E4B485699257}"/>
              </a:ext>
            </a:extLst>
          </p:cNvPr>
          <p:cNvSpPr>
            <a:spLocks noGrp="1"/>
          </p:cNvSpPr>
          <p:nvPr>
            <p:ph type="title"/>
          </p:nvPr>
        </p:nvSpPr>
        <p:spPr>
          <a:xfrm>
            <a:off x="677334" y="359230"/>
            <a:ext cx="8596668" cy="892628"/>
          </a:xfrm>
        </p:spPr>
        <p:txBody>
          <a:bodyPr/>
          <a:lstStyle/>
          <a:p>
            <a:pPr algn="ctr"/>
            <a:r>
              <a:rPr lang="en-GB" b="1" dirty="0">
                <a:solidFill>
                  <a:srgbClr val="005B84"/>
                </a:solidFill>
              </a:rPr>
              <a:t>Results…</a:t>
            </a:r>
            <a:endParaRPr lang="LID4096" b="1" dirty="0">
              <a:solidFill>
                <a:srgbClr val="005B84"/>
              </a:solidFill>
            </a:endParaRPr>
          </a:p>
        </p:txBody>
      </p:sp>
      <p:sp>
        <p:nvSpPr>
          <p:cNvPr id="8" name="Content Placeholder 7">
            <a:extLst>
              <a:ext uri="{FF2B5EF4-FFF2-40B4-BE49-F238E27FC236}">
                <a16:creationId xmlns:a16="http://schemas.microsoft.com/office/drawing/2014/main" id="{7729512E-FEF6-0AD1-EFD2-2790B1F56698}"/>
              </a:ext>
            </a:extLst>
          </p:cNvPr>
          <p:cNvSpPr>
            <a:spLocks noGrp="1"/>
          </p:cNvSpPr>
          <p:nvPr>
            <p:ph idx="1"/>
          </p:nvPr>
        </p:nvSpPr>
        <p:spPr>
          <a:xfrm>
            <a:off x="677333" y="1426029"/>
            <a:ext cx="8804123" cy="4767942"/>
          </a:xfrm>
          <a:ln>
            <a:solidFill>
              <a:schemeClr val="bg1">
                <a:lumMod val="85000"/>
              </a:schemeClr>
            </a:solidFill>
          </a:ln>
        </p:spPr>
        <p:txBody>
          <a:bodyPr>
            <a:normAutofit/>
          </a:bodyPr>
          <a:lstStyle/>
          <a:p>
            <a:pPr marL="0" indent="0" algn="just">
              <a:buClrTx/>
              <a:buSzPct val="100000"/>
              <a:buNone/>
              <a:defRPr sz="2000"/>
            </a:pPr>
            <a:r>
              <a:rPr lang="en-GB" sz="2400" b="1" dirty="0"/>
              <a:t>Core component 3- IPC education and training</a:t>
            </a:r>
            <a:endParaRPr lang="en-GB" sz="2400" dirty="0"/>
          </a:p>
          <a:p>
            <a:pPr lvl="1" algn="just">
              <a:buClrTx/>
              <a:buSzPct val="100000"/>
              <a:buFont typeface="Arial" panose="020B0604020202020204" pitchFamily="34" charset="0"/>
              <a:buChar char="•"/>
              <a:defRPr sz="2000"/>
            </a:pPr>
            <a:r>
              <a:rPr lang="en-GB" sz="2400" dirty="0"/>
              <a:t>IPC Trainers of Trainers available in 76% of facilities</a:t>
            </a:r>
          </a:p>
          <a:p>
            <a:pPr lvl="1" algn="just">
              <a:buClrTx/>
              <a:buSzPct val="100000"/>
              <a:buFont typeface="Arial" panose="020B0604020202020204" pitchFamily="34" charset="0"/>
              <a:buChar char="•"/>
              <a:defRPr sz="2000"/>
            </a:pPr>
            <a:r>
              <a:rPr lang="en-GB" sz="2400" dirty="0"/>
              <a:t>Healthcare worker training conducted in 49% of facilities  in the last 6 months</a:t>
            </a:r>
          </a:p>
          <a:p>
            <a:pPr lvl="1" algn="just">
              <a:buClrTx/>
              <a:buSzPct val="100000"/>
              <a:buFont typeface="Arial" panose="020B0604020202020204" pitchFamily="34" charset="0"/>
              <a:buChar char="•"/>
              <a:defRPr sz="2000"/>
            </a:pPr>
            <a:r>
              <a:rPr lang="en-GB" sz="2400" dirty="0"/>
              <a:t>Support staff training conducted in 40% of facilities in the last 6 months)</a:t>
            </a:r>
          </a:p>
          <a:p>
            <a:pPr lvl="1" algn="just">
              <a:buClrTx/>
              <a:buSzPct val="100000"/>
              <a:buFont typeface="Arial" panose="020B0604020202020204" pitchFamily="34" charset="0"/>
              <a:buChar char="•"/>
              <a:defRPr sz="2000"/>
            </a:pPr>
            <a:r>
              <a:rPr lang="en-GB" sz="2400" dirty="0"/>
              <a:t>Periodic evaluation of training effectiveness conducted in only 22% of facilities</a:t>
            </a:r>
          </a:p>
          <a:p>
            <a:pPr lvl="1" algn="just">
              <a:buClrTx/>
              <a:buSzPct val="100000"/>
              <a:buFont typeface="Arial" panose="020B0604020202020204" pitchFamily="34" charset="0"/>
              <a:buChar char="•"/>
              <a:defRPr sz="2000"/>
            </a:pPr>
            <a:r>
              <a:rPr lang="en-GB" sz="2400" dirty="0"/>
              <a:t>Health education for patients &amp; families conducted in 44% of facilities</a:t>
            </a:r>
          </a:p>
        </p:txBody>
      </p:sp>
      <p:sp>
        <p:nvSpPr>
          <p:cNvPr id="5" name="Slide Number Placeholder 4">
            <a:extLst>
              <a:ext uri="{FF2B5EF4-FFF2-40B4-BE49-F238E27FC236}">
                <a16:creationId xmlns:a16="http://schemas.microsoft.com/office/drawing/2014/main" id="{8769A25C-56D5-0E46-4104-B89F4D3DD532}"/>
              </a:ext>
            </a:extLst>
          </p:cNvPr>
          <p:cNvSpPr>
            <a:spLocks noGrp="1"/>
          </p:cNvSpPr>
          <p:nvPr>
            <p:ph type="sldNum" sz="quarter" idx="12"/>
          </p:nvPr>
        </p:nvSpPr>
        <p:spPr/>
        <p:txBody>
          <a:bodyPr/>
          <a:lstStyle/>
          <a:p>
            <a:fld id="{E0D0C9AF-4D20-49D8-81AA-701CE21054A6}" type="slidenum">
              <a:rPr lang="LID4096" smtClean="0"/>
              <a:t>8</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A2A4B2B3-A3DA-07DA-36CA-3A1439680A83}"/>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513311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929E0B-5A4A-7A9B-083A-3721F285EC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D8CA0B-A202-3A67-0A82-3342913F4F94}"/>
              </a:ext>
            </a:extLst>
          </p:cNvPr>
          <p:cNvSpPr>
            <a:spLocks noGrp="1"/>
          </p:cNvSpPr>
          <p:nvPr>
            <p:ph type="title"/>
          </p:nvPr>
        </p:nvSpPr>
        <p:spPr>
          <a:xfrm>
            <a:off x="677334" y="237486"/>
            <a:ext cx="8596668" cy="807544"/>
          </a:xfrm>
        </p:spPr>
        <p:txBody>
          <a:bodyPr>
            <a:normAutofit/>
          </a:bodyPr>
          <a:lstStyle/>
          <a:p>
            <a:pPr algn="ctr"/>
            <a:r>
              <a:rPr lang="en-GB" b="1" dirty="0">
                <a:solidFill>
                  <a:srgbClr val="005B84"/>
                </a:solidFill>
              </a:rPr>
              <a:t>Results…</a:t>
            </a:r>
            <a:endParaRPr lang="LID4096" b="1" dirty="0">
              <a:solidFill>
                <a:srgbClr val="005B84"/>
              </a:solidFill>
            </a:endParaRPr>
          </a:p>
        </p:txBody>
      </p:sp>
      <p:sp>
        <p:nvSpPr>
          <p:cNvPr id="10" name="Content Placeholder 9">
            <a:extLst>
              <a:ext uri="{FF2B5EF4-FFF2-40B4-BE49-F238E27FC236}">
                <a16:creationId xmlns:a16="http://schemas.microsoft.com/office/drawing/2014/main" id="{5DE556CF-3365-A70A-6EC0-62C34486ADCF}"/>
              </a:ext>
            </a:extLst>
          </p:cNvPr>
          <p:cNvSpPr>
            <a:spLocks noGrp="1"/>
          </p:cNvSpPr>
          <p:nvPr>
            <p:ph idx="1"/>
          </p:nvPr>
        </p:nvSpPr>
        <p:spPr>
          <a:xfrm>
            <a:off x="677333" y="1240971"/>
            <a:ext cx="8880323" cy="5029200"/>
          </a:xfrm>
          <a:ln>
            <a:solidFill>
              <a:schemeClr val="bg1">
                <a:lumMod val="85000"/>
              </a:schemeClr>
            </a:solidFill>
          </a:ln>
        </p:spPr>
        <p:txBody>
          <a:bodyPr>
            <a:normAutofit lnSpcReduction="10000"/>
          </a:bodyPr>
          <a:lstStyle/>
          <a:p>
            <a:pPr marL="0" indent="0" algn="just">
              <a:buClrTx/>
              <a:buSzPct val="100000"/>
              <a:buNone/>
              <a:defRPr sz="2000"/>
            </a:pPr>
            <a:r>
              <a:rPr lang="en-GB" sz="2400" b="1" dirty="0"/>
              <a:t>Core component 4- HAI surveillance</a:t>
            </a:r>
            <a:endParaRPr lang="en-GB" sz="2400" dirty="0"/>
          </a:p>
          <a:p>
            <a:pPr lvl="1" algn="just">
              <a:buClrTx/>
              <a:buSzPct val="100000"/>
              <a:buFont typeface="Arial" panose="020B0604020202020204" pitchFamily="34" charset="0"/>
              <a:buChar char="•"/>
              <a:defRPr sz="2000"/>
            </a:pPr>
            <a:r>
              <a:rPr lang="en-GB" sz="2400" dirty="0"/>
              <a:t>Only 27% of facilities have HAI surveillance as a defined IPC component and a responsible person</a:t>
            </a:r>
          </a:p>
          <a:p>
            <a:pPr lvl="1" algn="just">
              <a:buClrTx/>
              <a:buSzPct val="100000"/>
              <a:buFont typeface="Arial" panose="020B0604020202020204" pitchFamily="34" charset="0"/>
              <a:buChar char="•"/>
              <a:defRPr sz="2000"/>
            </a:pPr>
            <a:r>
              <a:rPr lang="en-GB" sz="2400" dirty="0"/>
              <a:t>Functional microbiology laboratory available in 51% of facilities</a:t>
            </a:r>
          </a:p>
          <a:p>
            <a:pPr lvl="1" algn="just">
              <a:buClrTx/>
              <a:buSzPct val="100000"/>
              <a:buFont typeface="Arial" panose="020B0604020202020204" pitchFamily="34" charset="0"/>
              <a:buChar char="•"/>
              <a:defRPr sz="2000"/>
            </a:pPr>
            <a:r>
              <a:rPr lang="en-GB" sz="2400" dirty="0"/>
              <a:t>Surgical site infections  surveillance conducted in 18% of facilities</a:t>
            </a:r>
          </a:p>
          <a:p>
            <a:pPr lvl="1" algn="just">
              <a:buClrTx/>
              <a:buSzPct val="100000"/>
              <a:buFont typeface="Arial" panose="020B0604020202020204" pitchFamily="34" charset="0"/>
              <a:buChar char="•"/>
              <a:defRPr sz="2000"/>
            </a:pPr>
            <a:r>
              <a:rPr lang="en-GB" sz="2400" dirty="0"/>
              <a:t>Central line bloodstream infections  and Catheter-associated urinary tract infections conducted in 7% of facilities</a:t>
            </a:r>
          </a:p>
          <a:p>
            <a:pPr lvl="1" algn="just">
              <a:buClrTx/>
              <a:buSzPct val="100000"/>
              <a:buFont typeface="Arial" panose="020B0604020202020204" pitchFamily="34" charset="0"/>
              <a:buChar char="•"/>
              <a:defRPr sz="2000"/>
            </a:pPr>
            <a:r>
              <a:rPr lang="en-GB" sz="2400" dirty="0"/>
              <a:t>Ventilator-associated pneumonia and multidrug-resistant organisms surveillance conducted in 4% of facilities</a:t>
            </a:r>
          </a:p>
        </p:txBody>
      </p:sp>
      <p:sp>
        <p:nvSpPr>
          <p:cNvPr id="5" name="Slide Number Placeholder 4">
            <a:extLst>
              <a:ext uri="{FF2B5EF4-FFF2-40B4-BE49-F238E27FC236}">
                <a16:creationId xmlns:a16="http://schemas.microsoft.com/office/drawing/2014/main" id="{AB06C667-FD12-6BC7-B476-088E11A17743}"/>
              </a:ext>
            </a:extLst>
          </p:cNvPr>
          <p:cNvSpPr>
            <a:spLocks noGrp="1"/>
          </p:cNvSpPr>
          <p:nvPr>
            <p:ph type="sldNum" sz="quarter" idx="12"/>
          </p:nvPr>
        </p:nvSpPr>
        <p:spPr/>
        <p:txBody>
          <a:bodyPr/>
          <a:lstStyle/>
          <a:p>
            <a:fld id="{E0D0C9AF-4D20-49D8-81AA-701CE21054A6}" type="slidenum">
              <a:rPr lang="LID4096" smtClean="0"/>
              <a:t>9</a:t>
            </a:fld>
            <a:endParaRPr lang="LID4096"/>
          </a:p>
        </p:txBody>
      </p:sp>
      <p:pic>
        <p:nvPicPr>
          <p:cNvPr id="6" name="Picture 5" descr="A blue circle with a hand and a drop of water on it&#10;&#10;Description automatically generated">
            <a:extLst>
              <a:ext uri="{FF2B5EF4-FFF2-40B4-BE49-F238E27FC236}">
                <a16:creationId xmlns:a16="http://schemas.microsoft.com/office/drawing/2014/main" id="{2577260C-C9B7-86A1-8B83-103865202335}"/>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9679288" y="237485"/>
            <a:ext cx="2060996" cy="2065029"/>
          </a:xfrm>
          <a:prstGeom prst="rect">
            <a:avLst/>
          </a:prstGeom>
        </p:spPr>
      </p:pic>
    </p:spTree>
    <p:extLst>
      <p:ext uri="{BB962C8B-B14F-4D97-AF65-F5344CB8AC3E}">
        <p14:creationId xmlns:p14="http://schemas.microsoft.com/office/powerpoint/2010/main" val="13569365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TM02900688[[fn=Facet]]</Template>
  <TotalTime>2343</TotalTime>
  <Words>798</Words>
  <Application>Microsoft Office PowerPoint</Application>
  <PresentationFormat>Widescreen</PresentationFormat>
  <Paragraphs>99</Paragraphs>
  <Slides>14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Arial</vt:lpstr>
      <vt:lpstr>Trebuchet MS</vt:lpstr>
      <vt:lpstr>Wingdings 3</vt:lpstr>
      <vt:lpstr>Facet</vt:lpstr>
      <vt:lpstr>Status of Implementation of Infection Prevention and Control Core Components in Selected Facilities in Kenya</vt:lpstr>
      <vt:lpstr>Introduction</vt:lpstr>
      <vt:lpstr>Objective</vt:lpstr>
      <vt:lpstr>Methods</vt:lpstr>
      <vt:lpstr>Results</vt:lpstr>
      <vt:lpstr>Results…</vt:lpstr>
      <vt:lpstr>Results…</vt:lpstr>
      <vt:lpstr>Results…</vt:lpstr>
      <vt:lpstr>Results…</vt:lpstr>
      <vt:lpstr>Results</vt:lpstr>
      <vt:lpstr>Results…</vt:lpstr>
      <vt:lpstr>Recommendations</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_Webmaster Kenya</dc:creator>
  <cp:lastModifiedBy>mary ndinda</cp:lastModifiedBy>
  <cp:revision>66</cp:revision>
  <dcterms:created xsi:type="dcterms:W3CDTF">2024-08-06T05:45:52Z</dcterms:created>
  <dcterms:modified xsi:type="dcterms:W3CDTF">2025-09-16T07:39:41Z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2024-08-06T10:29:09Z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48e1dc72-f33f-487e-af04-39efe7ddefd0</vt:lpwstr>
  </property>
  <property fmtid="{D5CDD505-2E9C-101B-9397-08002B2CF9AE}" pid="8" name="MSIP_Label_8af03ff0-41c5-4c41-b55e-fabb8fae94be_ContentBits">
    <vt:lpwstr>0</vt:lpwstr>
  </property>
</Properties>
</file>